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84" r:id="rId6"/>
    <p:sldId id="281" r:id="rId7"/>
    <p:sldId id="4677" r:id="rId8"/>
    <p:sldId id="263" r:id="rId9"/>
    <p:sldId id="4678" r:id="rId10"/>
    <p:sldId id="4679" r:id="rId11"/>
    <p:sldId id="287" r:id="rId12"/>
    <p:sldId id="266" r:id="rId13"/>
    <p:sldId id="272" r:id="rId14"/>
    <p:sldId id="271" r:id="rId15"/>
    <p:sldId id="289" r:id="rId16"/>
    <p:sldId id="258" r:id="rId17"/>
    <p:sldId id="274" r:id="rId18"/>
    <p:sldId id="4670" r:id="rId19"/>
    <p:sldId id="261" r:id="rId20"/>
    <p:sldId id="264" r:id="rId21"/>
    <p:sldId id="265" r:id="rId22"/>
    <p:sldId id="4674" r:id="rId23"/>
    <p:sldId id="267" r:id="rId24"/>
    <p:sldId id="268" r:id="rId25"/>
    <p:sldId id="4675" r:id="rId26"/>
    <p:sldId id="4671" r:id="rId27"/>
    <p:sldId id="269" r:id="rId28"/>
    <p:sldId id="270" r:id="rId29"/>
    <p:sldId id="4676" r:id="rId30"/>
    <p:sldId id="288" r:id="rId31"/>
    <p:sldId id="285" r:id="rId32"/>
    <p:sldId id="46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oniel Matamoros" initials="OM" lastIdx="2" clrIdx="0">
    <p:extLst>
      <p:ext uri="{19B8F6BF-5375-455C-9EA6-DF929625EA0E}">
        <p15:presenceInfo xmlns:p15="http://schemas.microsoft.com/office/powerpoint/2012/main" userId="S::omatamoros_6284@southtexascollege.edu::969073f7-4c61-4221-8888-12deb82f2d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4C"/>
    <a:srgbClr val="FF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37" autoAdjust="0"/>
  </p:normalViewPr>
  <p:slideViewPr>
    <p:cSldViewPr snapToGrid="0">
      <p:cViewPr varScale="1">
        <p:scale>
          <a:sx n="64" d="100"/>
          <a:sy n="64" d="100"/>
        </p:scale>
        <p:origin x="7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E781E-8206-42C9-A540-A50D6AA40B73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F7279EE-D122-4919-BD35-D251ED16773E}">
      <dgm:prSet phldrT="[Text]"/>
      <dgm:spPr/>
      <dgm:t>
        <a:bodyPr/>
        <a:lstStyle/>
        <a:p>
          <a:r>
            <a:rPr lang="en-US" b="1" i="0" dirty="0"/>
            <a:t>People</a:t>
          </a:r>
        </a:p>
      </dgm:t>
    </dgm:pt>
    <dgm:pt modelId="{1E15AAC3-1E29-4A5E-A2DE-B2FFBD03F261}" type="parTrans" cxnId="{E8B698F4-6EF3-4B78-AB66-536DB5C23495}">
      <dgm:prSet/>
      <dgm:spPr/>
      <dgm:t>
        <a:bodyPr/>
        <a:lstStyle/>
        <a:p>
          <a:endParaRPr lang="en-US"/>
        </a:p>
      </dgm:t>
    </dgm:pt>
    <dgm:pt modelId="{274E496D-6E3E-4B6D-BD76-372113646320}" type="sibTrans" cxnId="{E8B698F4-6EF3-4B78-AB66-536DB5C23495}">
      <dgm:prSet/>
      <dgm:spPr/>
      <dgm:t>
        <a:bodyPr/>
        <a:lstStyle/>
        <a:p>
          <a:endParaRPr lang="en-US"/>
        </a:p>
      </dgm:t>
    </dgm:pt>
    <dgm:pt modelId="{A31412DD-B0C2-4725-865A-13D4F0E2E058}">
      <dgm:prSet phldrT="[Text]"/>
      <dgm:spPr/>
      <dgm:t>
        <a:bodyPr/>
        <a:lstStyle/>
        <a:p>
          <a:pPr algn="r"/>
          <a:r>
            <a:rPr lang="en-US" b="1" dirty="0"/>
            <a:t>Processes</a:t>
          </a:r>
        </a:p>
      </dgm:t>
    </dgm:pt>
    <dgm:pt modelId="{292BA54E-B015-4842-81BF-96C1F8D4F40D}" type="parTrans" cxnId="{3183E24F-9DAA-4D53-BD1F-76EF3AFD204C}">
      <dgm:prSet/>
      <dgm:spPr/>
      <dgm:t>
        <a:bodyPr/>
        <a:lstStyle/>
        <a:p>
          <a:endParaRPr lang="en-US"/>
        </a:p>
      </dgm:t>
    </dgm:pt>
    <dgm:pt modelId="{2227BE0A-0FF6-4349-9B44-25B4E11F2333}" type="sibTrans" cxnId="{3183E24F-9DAA-4D53-BD1F-76EF3AFD204C}">
      <dgm:prSet/>
      <dgm:spPr/>
      <dgm:t>
        <a:bodyPr/>
        <a:lstStyle/>
        <a:p>
          <a:endParaRPr lang="en-US"/>
        </a:p>
      </dgm:t>
    </dgm:pt>
    <dgm:pt modelId="{0F20C9EF-1F54-4D3A-AD94-430B62D97330}">
      <dgm:prSet phldrT="[Text]"/>
      <dgm:spPr/>
      <dgm:t>
        <a:bodyPr/>
        <a:lstStyle/>
        <a:p>
          <a:r>
            <a:rPr lang="en-US" b="1" dirty="0"/>
            <a:t>Techology</a:t>
          </a:r>
          <a:r>
            <a:rPr lang="en-US" dirty="0"/>
            <a:t> </a:t>
          </a:r>
        </a:p>
      </dgm:t>
    </dgm:pt>
    <dgm:pt modelId="{E17E2269-C6EC-48ED-847E-7D2338935040}" type="parTrans" cxnId="{1919594E-7641-41AD-81A2-3A72762982EB}">
      <dgm:prSet/>
      <dgm:spPr/>
      <dgm:t>
        <a:bodyPr/>
        <a:lstStyle/>
        <a:p>
          <a:endParaRPr lang="en-US"/>
        </a:p>
      </dgm:t>
    </dgm:pt>
    <dgm:pt modelId="{D3C4D63D-2CDA-4EFE-A7C9-B993DC5A3E7D}" type="sibTrans" cxnId="{1919594E-7641-41AD-81A2-3A72762982EB}">
      <dgm:prSet/>
      <dgm:spPr/>
      <dgm:t>
        <a:bodyPr/>
        <a:lstStyle/>
        <a:p>
          <a:endParaRPr lang="en-US"/>
        </a:p>
      </dgm:t>
    </dgm:pt>
    <dgm:pt modelId="{D3FE4658-37B2-4D58-98CA-D99FA807A743}" type="pres">
      <dgm:prSet presAssocID="{924E781E-8206-42C9-A540-A50D6AA40B73}" presName="Name0" presStyleCnt="0">
        <dgm:presLayoutVars>
          <dgm:dir/>
          <dgm:animLvl val="lvl"/>
          <dgm:resizeHandles val="exact"/>
        </dgm:presLayoutVars>
      </dgm:prSet>
      <dgm:spPr/>
    </dgm:pt>
    <dgm:pt modelId="{59EF9C6E-4EDC-473A-9D50-534A812107EF}" type="pres">
      <dgm:prSet presAssocID="{EF7279EE-D122-4919-BD35-D251ED16773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28C6F0-30A9-4E5F-84FC-E2EB5A152B32}" type="pres">
      <dgm:prSet presAssocID="{274E496D-6E3E-4B6D-BD76-372113646320}" presName="parTxOnlySpace" presStyleCnt="0"/>
      <dgm:spPr/>
    </dgm:pt>
    <dgm:pt modelId="{BD66B902-9897-46C3-A13D-8DBAB4191A50}" type="pres">
      <dgm:prSet presAssocID="{A31412DD-B0C2-4725-865A-13D4F0E2E0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64F2E0D-9991-4DD4-B88C-DD4759672BBC}" type="pres">
      <dgm:prSet presAssocID="{2227BE0A-0FF6-4349-9B44-25B4E11F2333}" presName="parTxOnlySpace" presStyleCnt="0"/>
      <dgm:spPr/>
    </dgm:pt>
    <dgm:pt modelId="{F2969BC8-15D1-4191-B328-B72A7D1E41AF}" type="pres">
      <dgm:prSet presAssocID="{0F20C9EF-1F54-4D3A-AD94-430B62D9733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8B5C330-B356-4A42-86DD-AED53D44C4D4}" type="presOf" srcId="{0F20C9EF-1F54-4D3A-AD94-430B62D97330}" destId="{F2969BC8-15D1-4191-B328-B72A7D1E41AF}" srcOrd="0" destOrd="0" presId="urn:microsoft.com/office/officeart/2005/8/layout/chevron1"/>
    <dgm:cxn modelId="{1919594E-7641-41AD-81A2-3A72762982EB}" srcId="{924E781E-8206-42C9-A540-A50D6AA40B73}" destId="{0F20C9EF-1F54-4D3A-AD94-430B62D97330}" srcOrd="2" destOrd="0" parTransId="{E17E2269-C6EC-48ED-847E-7D2338935040}" sibTransId="{D3C4D63D-2CDA-4EFE-A7C9-B993DC5A3E7D}"/>
    <dgm:cxn modelId="{3183E24F-9DAA-4D53-BD1F-76EF3AFD204C}" srcId="{924E781E-8206-42C9-A540-A50D6AA40B73}" destId="{A31412DD-B0C2-4725-865A-13D4F0E2E058}" srcOrd="1" destOrd="0" parTransId="{292BA54E-B015-4842-81BF-96C1F8D4F40D}" sibTransId="{2227BE0A-0FF6-4349-9B44-25B4E11F2333}"/>
    <dgm:cxn modelId="{A2EC347E-9655-4DF7-8697-9C8FEE81FD3A}" type="presOf" srcId="{A31412DD-B0C2-4725-865A-13D4F0E2E058}" destId="{BD66B902-9897-46C3-A13D-8DBAB4191A50}" srcOrd="0" destOrd="0" presId="urn:microsoft.com/office/officeart/2005/8/layout/chevron1"/>
    <dgm:cxn modelId="{02EF8BB0-CDAD-4598-A9D3-E5379ACF87A1}" type="presOf" srcId="{EF7279EE-D122-4919-BD35-D251ED16773E}" destId="{59EF9C6E-4EDC-473A-9D50-534A812107EF}" srcOrd="0" destOrd="0" presId="urn:microsoft.com/office/officeart/2005/8/layout/chevron1"/>
    <dgm:cxn modelId="{FF98E6E3-5D9B-42C5-9E63-9FCB31CE2635}" type="presOf" srcId="{924E781E-8206-42C9-A540-A50D6AA40B73}" destId="{D3FE4658-37B2-4D58-98CA-D99FA807A743}" srcOrd="0" destOrd="0" presId="urn:microsoft.com/office/officeart/2005/8/layout/chevron1"/>
    <dgm:cxn modelId="{E8B698F4-6EF3-4B78-AB66-536DB5C23495}" srcId="{924E781E-8206-42C9-A540-A50D6AA40B73}" destId="{EF7279EE-D122-4919-BD35-D251ED16773E}" srcOrd="0" destOrd="0" parTransId="{1E15AAC3-1E29-4A5E-A2DE-B2FFBD03F261}" sibTransId="{274E496D-6E3E-4B6D-BD76-372113646320}"/>
    <dgm:cxn modelId="{5D75AB39-60D7-4786-AABB-B7F91A96E4B3}" type="presParOf" srcId="{D3FE4658-37B2-4D58-98CA-D99FA807A743}" destId="{59EF9C6E-4EDC-473A-9D50-534A812107EF}" srcOrd="0" destOrd="0" presId="urn:microsoft.com/office/officeart/2005/8/layout/chevron1"/>
    <dgm:cxn modelId="{FB84AFB6-7B33-47B9-B803-E6CD01AD7205}" type="presParOf" srcId="{D3FE4658-37B2-4D58-98CA-D99FA807A743}" destId="{DD28C6F0-30A9-4E5F-84FC-E2EB5A152B32}" srcOrd="1" destOrd="0" presId="urn:microsoft.com/office/officeart/2005/8/layout/chevron1"/>
    <dgm:cxn modelId="{3175FC7D-3631-4E38-8EB7-D6D513FEF150}" type="presParOf" srcId="{D3FE4658-37B2-4D58-98CA-D99FA807A743}" destId="{BD66B902-9897-46C3-A13D-8DBAB4191A50}" srcOrd="2" destOrd="0" presId="urn:microsoft.com/office/officeart/2005/8/layout/chevron1"/>
    <dgm:cxn modelId="{D865A5BE-43E1-4969-8D13-C4007E40E588}" type="presParOf" srcId="{D3FE4658-37B2-4D58-98CA-D99FA807A743}" destId="{F64F2E0D-9991-4DD4-B88C-DD4759672BBC}" srcOrd="3" destOrd="0" presId="urn:microsoft.com/office/officeart/2005/8/layout/chevron1"/>
    <dgm:cxn modelId="{7C00DAAB-EAC1-4B0B-AE30-633C306C5F60}" type="presParOf" srcId="{D3FE4658-37B2-4D58-98CA-D99FA807A743}" destId="{F2969BC8-15D1-4191-B328-B72A7D1E41A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9C6E-4EDC-473A-9D50-534A812107EF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/>
            <a:t>People</a:t>
          </a:r>
        </a:p>
      </dsp:txBody>
      <dsp:txXfrm>
        <a:off x="753754" y="1424994"/>
        <a:ext cx="2252022" cy="1501348"/>
      </dsp:txXfrm>
    </dsp:sp>
    <dsp:sp modelId="{BD66B902-9897-46C3-A13D-8DBAB4191A50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Processes</a:t>
          </a:r>
        </a:p>
      </dsp:txBody>
      <dsp:txXfrm>
        <a:off x="4131788" y="1424994"/>
        <a:ext cx="2252022" cy="1501348"/>
      </dsp:txXfrm>
    </dsp:sp>
    <dsp:sp modelId="{F2969BC8-15D1-4191-B328-B72A7D1E41AF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Techology</a:t>
          </a:r>
          <a:r>
            <a:rPr lang="en-US" sz="3200" kern="1200" dirty="0"/>
            <a:t> </a:t>
          </a:r>
        </a:p>
      </dsp:txBody>
      <dsp:txXfrm>
        <a:off x="7509822" y="1424994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3EC06-A770-274F-AE41-9B314A3673F4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341B-0044-B645-B184-4B2210195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5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5341B-0044-B645-B184-4B2210195E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1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22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913C-31AF-B7A2-D30D-C3995928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636934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60453-92B6-350F-1401-E5246CFF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73076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708A1-0712-2408-5A2A-CF21C9B2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98C3A-9C07-4DEF-FFA3-2FBCF268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7DCA-6B88-6D54-DA16-00B7034C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8EAA-11D6-708F-B473-677B78F9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2EE1-8381-50EC-0559-15B412C47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E1F4-5B73-627C-B72E-14671F60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CC6B-417E-52D3-0CEB-B5DCF37D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A37F-595E-AB83-C295-51518EC5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6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1DA29-6CCC-BF91-FD92-B14BB1934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EFFC5-31E3-FC92-F890-04B862D77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278B9-777A-3E34-62DD-96CEDCB1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061E-42B9-D7EA-2E7C-5B8D1C5D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5138-274E-A5D1-97D1-323053ED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8515-0690-EE81-728D-6DB43402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2518-BB2F-80BC-8DDA-7D35414D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27A5-8AD3-C37F-046C-79535334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DF637-8FA2-5338-7F58-77E71010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BB859-62C8-34B8-C558-7E192192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2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4E94-EA8C-9521-DB8C-0AE0493A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3A260-0D0A-3B40-B351-D703F8281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C76D-E376-1CAD-98B8-07926EC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345B-66FD-7B30-A804-6D41E6BE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59AA-E0F2-845F-3D01-B41E7452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3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F359-F1F0-802F-8722-FC238D1C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FF84-DEAE-2079-3355-288F7D0CC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47AAA-29D1-26F9-F3A4-0D78B25BA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31D7-E4E4-1A9E-5EF6-0AB9524E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58A9A-CD9F-AD29-DA7B-68AEC452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A909-1B3C-A064-9824-6F8873FD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A8B4-614D-5A21-EB81-7152C5AF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DBBFC-AA1C-8070-D24B-5A248EA6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41866-5D39-1A04-66F1-5A8AE3FF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207A8-01A0-1A7A-41F4-0B58B4FCE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8030-F266-81D9-F769-D3865C881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7A37A-6353-8954-1BF4-86F2571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38FD6-D4CE-C29D-A4BE-1CE91714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3098A-F953-02E8-CFE4-549D30A4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4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2EED-2985-928B-0067-393D79D8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F6716-6099-9110-9B37-DE754CDC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B189C-5AC3-A77C-45AA-0BA14435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D1D8A-7951-4D48-7D48-88C1CCCE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66754-D9DE-05B5-1113-849A1F32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DA603-2BD9-AA64-F219-EEC4E549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ABF87-FEEE-90A7-6E4E-F2BCAED2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8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53E1-2C76-E736-966C-3F30DF56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F0C1-A24A-69C7-D2A4-F247DB04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74A28-51F7-6A03-EDB7-8CA53149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65CF-0B3E-54FA-B78D-5023BA13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12B56-E4E5-FB8F-6FC4-781107D5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CE6CB-D8C3-893F-542A-EDAA395B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75B8-F4C6-BE4B-9B29-BC7B1D60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D23A5-E14D-AF36-F2B4-D412824B8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7B95-A8CA-72D7-6CB8-D3B9C3AA9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241B6-DC09-DEA5-6666-1423633D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19B95-982D-EDD9-A380-34CE348E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266CD-0347-0283-C2B6-4C093312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22F2C-D573-FAE3-B495-BE912A3E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276D5-4080-D313-969E-FFD9F6BDE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27BC-3D35-F2FA-467E-6B47C496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2D8E9-347F-5E46-80B2-4A8EC18F36A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8BC1-7BD1-8952-7183-1A6517FD0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F09A-3C3A-ABBA-4744-3E9E093A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49D65-0574-FB4D-A833-5442B2304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28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shebbar@southtexascollege.edu" TargetMode="External"/><Relationship Id="rId2" Type="http://schemas.openxmlformats.org/officeDocument/2006/relationships/hyperlink" Target="mailto:mpena270@southtexas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as.southtexascollege.edu/student-achievement-goal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17D1A7-B6BB-4F97-B785-3A08DC9A6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From Advising to Impact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5B45680-A35C-4B32-96D2-C3A839694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i="1" dirty="0"/>
              <a:t>Governing for Scalable Student Success</a:t>
            </a:r>
          </a:p>
          <a:p>
            <a:r>
              <a:rPr lang="en-US" i="1" dirty="0"/>
              <a:t>CCATT Annual Meeting </a:t>
            </a:r>
          </a:p>
          <a:p>
            <a:r>
              <a:rPr lang="en-US" sz="2400" i="1" dirty="0"/>
              <a:t>September 12</a:t>
            </a:r>
            <a:r>
              <a:rPr lang="en-US" sz="2400" i="1" baseline="30000" dirty="0"/>
              <a:t>th</a:t>
            </a:r>
            <a:r>
              <a:rPr lang="en-US" sz="2400" i="1" dirty="0"/>
              <a:t>, 2025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0148-15FD-4DF0-96F7-9AA2F3D7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JagReconnect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A232-6B2A-4346-8325-78043C90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Program Components: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Personalized Coaching and Mentoring </a:t>
            </a:r>
          </a:p>
          <a:p>
            <a:r>
              <a:rPr lang="en-US" dirty="0"/>
              <a:t>Case Management and Monitoring of Academic Progress </a:t>
            </a:r>
          </a:p>
          <a:p>
            <a:r>
              <a:rPr lang="en-US" dirty="0"/>
              <a:t>Covers Tuition for Remaining Courses if Close to Completion </a:t>
            </a:r>
          </a:p>
          <a:p>
            <a:r>
              <a:rPr lang="en-US" dirty="0"/>
              <a:t>Wrap-Around Services </a:t>
            </a:r>
          </a:p>
        </p:txBody>
      </p:sp>
    </p:spTree>
    <p:extLst>
      <p:ext uri="{BB962C8B-B14F-4D97-AF65-F5344CB8AC3E}">
        <p14:creationId xmlns:p14="http://schemas.microsoft.com/office/powerpoint/2010/main" val="230081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3DFF-B981-4E81-9C44-6133710C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JagReconnect Program Success Rates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83F5D7-744A-4E21-995D-9444BEB06C16}"/>
              </a:ext>
            </a:extLst>
          </p:cNvPr>
          <p:cNvSpPr txBox="1">
            <a:spLocks/>
          </p:cNvSpPr>
          <p:nvPr/>
        </p:nvSpPr>
        <p:spPr>
          <a:xfrm>
            <a:off x="1016892" y="4525437"/>
            <a:ext cx="2506134" cy="75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7.3%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A964-0595-456A-AD3C-509A5D6A2C76}"/>
              </a:ext>
            </a:extLst>
          </p:cNvPr>
          <p:cNvSpPr txBox="1"/>
          <p:nvPr/>
        </p:nvSpPr>
        <p:spPr>
          <a:xfrm>
            <a:off x="838200" y="5342467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Reenrollment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1734E5-BF0D-49C4-921C-79832AA98BCF}"/>
              </a:ext>
            </a:extLst>
          </p:cNvPr>
          <p:cNvSpPr txBox="1">
            <a:spLocks/>
          </p:cNvSpPr>
          <p:nvPr/>
        </p:nvSpPr>
        <p:spPr>
          <a:xfrm>
            <a:off x="3850214" y="4525437"/>
            <a:ext cx="2506134" cy="75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37%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E0BE8-0604-4581-96B9-99D5C73EE599}"/>
              </a:ext>
            </a:extLst>
          </p:cNvPr>
          <p:cNvSpPr txBox="1"/>
          <p:nvPr/>
        </p:nvSpPr>
        <p:spPr>
          <a:xfrm>
            <a:off x="3655483" y="5311237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Persistence</a:t>
            </a:r>
            <a:r>
              <a:rPr lang="en-US" dirty="0"/>
              <a:t>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33598B-1154-42F3-ABEC-C9C0CF7DBF32}"/>
              </a:ext>
            </a:extLst>
          </p:cNvPr>
          <p:cNvSpPr txBox="1">
            <a:spLocks/>
          </p:cNvSpPr>
          <p:nvPr/>
        </p:nvSpPr>
        <p:spPr>
          <a:xfrm>
            <a:off x="6739465" y="4528611"/>
            <a:ext cx="2506134" cy="75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CD432-9625-4C56-A9A5-C6D20F0E3215}"/>
              </a:ext>
            </a:extLst>
          </p:cNvPr>
          <p:cNvSpPr txBox="1"/>
          <p:nvPr/>
        </p:nvSpPr>
        <p:spPr>
          <a:xfrm>
            <a:off x="6625167" y="5320759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Transfer</a:t>
            </a:r>
            <a:r>
              <a:rPr lang="en-US" dirty="0"/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AAC72D-E449-405A-A89D-53B573994878}"/>
              </a:ext>
            </a:extLst>
          </p:cNvPr>
          <p:cNvSpPr txBox="1">
            <a:spLocks/>
          </p:cNvSpPr>
          <p:nvPr/>
        </p:nvSpPr>
        <p:spPr>
          <a:xfrm>
            <a:off x="9245599" y="4531069"/>
            <a:ext cx="2506134" cy="756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19%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501D5-242B-4824-86FE-0B49B571AE6B}"/>
              </a:ext>
            </a:extLst>
          </p:cNvPr>
          <p:cNvSpPr txBox="1"/>
          <p:nvPr/>
        </p:nvSpPr>
        <p:spPr>
          <a:xfrm>
            <a:off x="8949265" y="5342467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Graduation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924D39-D301-419A-9C2A-8379A731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88" y="1844321"/>
            <a:ext cx="9581356" cy="2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person and person in graduation gowns">
            <a:extLst>
              <a:ext uri="{FF2B5EF4-FFF2-40B4-BE49-F238E27FC236}">
                <a16:creationId xmlns:a16="http://schemas.microsoft.com/office/drawing/2014/main" id="{5F54B40E-5852-36AF-3E6C-A973F9EC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6088828"/>
            <a:ext cx="12192000" cy="769172"/>
          </a:xfrm>
          <a:prstGeom prst="rect">
            <a:avLst/>
          </a:prstGeom>
          <a:solidFill>
            <a:srgbClr val="1228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115" y="-687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Valley Promise?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115" y="1293562"/>
            <a:ext cx="66921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Last-dollar match through completion of up to two years or completion of </a:t>
            </a:r>
            <a:r>
              <a:rPr lang="en-US" sz="3000" dirty="0">
                <a:latin typeface="+mj-lt"/>
                <a:ea typeface="Arial"/>
                <a:cs typeface="Arial"/>
                <a:sym typeface="Arial"/>
              </a:rPr>
              <a:t>associate's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degree</a:t>
            </a:r>
            <a:endParaRPr dirty="0">
              <a:latin typeface="+mj-l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Personalized support, academic     coaching, and mentoring</a:t>
            </a:r>
            <a:endParaRPr dirty="0">
              <a:latin typeface="+mj-l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dirty="0">
                <a:latin typeface="+mj-lt"/>
                <a:ea typeface="Arial"/>
                <a:cs typeface="Arial"/>
                <a:sym typeface="Arial"/>
              </a:rPr>
              <a:t>D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esigned to increase college access and completion-and connect students to meaningful careers and workforce opportunities</a:t>
            </a:r>
            <a:endParaRPr sz="30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3108" y="6028233"/>
            <a:ext cx="4585783" cy="85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0371" y="1300355"/>
            <a:ext cx="3227294" cy="430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Student Profile</a:t>
            </a:r>
            <a:endParaRPr dirty="0"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First generation students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First Time in College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Prior Dual Credit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Low socioeconomic status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286" name="Google Shape;286;p31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87" name="Google Shape;287;p31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" name="Google Shape;288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9" name="Google Shape;28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FACE4-D6B7-F0DE-88A7-8E6940EF7AB7}"/>
              </a:ext>
            </a:extLst>
          </p:cNvPr>
          <p:cNvSpPr/>
          <p:nvPr/>
        </p:nvSpPr>
        <p:spPr>
          <a:xfrm>
            <a:off x="0" y="0"/>
            <a:ext cx="12188241" cy="6858000"/>
          </a:xfrm>
          <a:prstGeom prst="rect">
            <a:avLst/>
          </a:prstGeom>
          <a:solidFill>
            <a:srgbClr val="01234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80FCAD24-5FC0-FE94-9C36-2C425442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/>
          <a:stretch/>
        </p:blipFill>
        <p:spPr>
          <a:xfrm>
            <a:off x="4945067" y="124707"/>
            <a:ext cx="6390323" cy="679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7A725-099D-0249-B466-38F272D5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1" y="987837"/>
            <a:ext cx="11504726" cy="682674"/>
          </a:xfrm>
        </p:spPr>
        <p:txBody>
          <a:bodyPr>
            <a:no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The following regional collaboratives represent the potential to impact 50% of Texas HS Grads 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(1 in 25 American HS Graduates)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76CC5-38A8-DDB8-ABB3-F08F0FF0E063}"/>
              </a:ext>
            </a:extLst>
          </p:cNvPr>
          <p:cNvGrpSpPr/>
          <p:nvPr/>
        </p:nvGrpSpPr>
        <p:grpSpPr>
          <a:xfrm>
            <a:off x="827712" y="1801867"/>
            <a:ext cx="4535496" cy="4262921"/>
            <a:chOff x="1419171" y="1641933"/>
            <a:chExt cx="4535496" cy="4262921"/>
          </a:xfrm>
          <a:solidFill>
            <a:schemeClr val="bg2">
              <a:lumMod val="85000"/>
            </a:schemeClr>
          </a:solidFill>
        </p:grpSpPr>
        <p:sp>
          <p:nvSpPr>
            <p:cNvPr id="5" name="Freeform 54">
              <a:extLst>
                <a:ext uri="{FF2B5EF4-FFF2-40B4-BE49-F238E27FC236}">
                  <a16:creationId xmlns:a16="http://schemas.microsoft.com/office/drawing/2014/main" id="{289FDCEC-5619-D2F3-4FCB-0E9DB502E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171" y="1641933"/>
              <a:ext cx="4535496" cy="4262921"/>
            </a:xfrm>
            <a:custGeom>
              <a:avLst/>
              <a:gdLst/>
              <a:ahLst/>
              <a:cxnLst>
                <a:cxn ang="0">
                  <a:pos x="1078" y="1059"/>
                </a:cxn>
                <a:cxn ang="0">
                  <a:pos x="1045" y="1291"/>
                </a:cxn>
                <a:cxn ang="0">
                  <a:pos x="1036" y="1134"/>
                </a:cxn>
                <a:cxn ang="0">
                  <a:pos x="1300" y="895"/>
                </a:cxn>
                <a:cxn ang="0">
                  <a:pos x="1114" y="1040"/>
                </a:cxn>
                <a:cxn ang="0">
                  <a:pos x="1423" y="651"/>
                </a:cxn>
                <a:cxn ang="0">
                  <a:pos x="1390" y="580"/>
                </a:cxn>
                <a:cxn ang="0">
                  <a:pos x="1362" y="443"/>
                </a:cxn>
                <a:cxn ang="0">
                  <a:pos x="1334" y="355"/>
                </a:cxn>
                <a:cxn ang="0">
                  <a:pos x="1284" y="346"/>
                </a:cxn>
                <a:cxn ang="0">
                  <a:pos x="1213" y="327"/>
                </a:cxn>
                <a:cxn ang="0">
                  <a:pos x="1168" y="329"/>
                </a:cxn>
                <a:cxn ang="0">
                  <a:pos x="1102" y="344"/>
                </a:cxn>
                <a:cxn ang="0">
                  <a:pos x="1069" y="337"/>
                </a:cxn>
                <a:cxn ang="0">
                  <a:pos x="1038" y="337"/>
                </a:cxn>
                <a:cxn ang="0">
                  <a:pos x="1019" y="344"/>
                </a:cxn>
                <a:cxn ang="0">
                  <a:pos x="995" y="341"/>
                </a:cxn>
                <a:cxn ang="0">
                  <a:pos x="955" y="334"/>
                </a:cxn>
                <a:cxn ang="0">
                  <a:pos x="924" y="310"/>
                </a:cxn>
                <a:cxn ang="0">
                  <a:pos x="856" y="306"/>
                </a:cxn>
                <a:cxn ang="0">
                  <a:pos x="799" y="273"/>
                </a:cxn>
                <a:cxn ang="0">
                  <a:pos x="754" y="273"/>
                </a:cxn>
                <a:cxn ang="0">
                  <a:pos x="721" y="159"/>
                </a:cxn>
                <a:cxn ang="0">
                  <a:pos x="721" y="7"/>
                </a:cxn>
                <a:cxn ang="0">
                  <a:pos x="567" y="5"/>
                </a:cxn>
                <a:cxn ang="0">
                  <a:pos x="414" y="0"/>
                </a:cxn>
                <a:cxn ang="0">
                  <a:pos x="402" y="251"/>
                </a:cxn>
                <a:cxn ang="0">
                  <a:pos x="390" y="535"/>
                </a:cxn>
                <a:cxn ang="0">
                  <a:pos x="220" y="564"/>
                </a:cxn>
                <a:cxn ang="0">
                  <a:pos x="23" y="552"/>
                </a:cxn>
                <a:cxn ang="0">
                  <a:pos x="40" y="611"/>
                </a:cxn>
                <a:cxn ang="0">
                  <a:pos x="179" y="741"/>
                </a:cxn>
                <a:cxn ang="0">
                  <a:pos x="250" y="883"/>
                </a:cxn>
                <a:cxn ang="0">
                  <a:pos x="376" y="945"/>
                </a:cxn>
                <a:cxn ang="0">
                  <a:pos x="430" y="857"/>
                </a:cxn>
                <a:cxn ang="0">
                  <a:pos x="541" y="855"/>
                </a:cxn>
                <a:cxn ang="0">
                  <a:pos x="605" y="898"/>
                </a:cxn>
                <a:cxn ang="0">
                  <a:pos x="676" y="1004"/>
                </a:cxn>
                <a:cxn ang="0">
                  <a:pos x="735" y="1099"/>
                </a:cxn>
                <a:cxn ang="0">
                  <a:pos x="785" y="1179"/>
                </a:cxn>
                <a:cxn ang="0">
                  <a:pos x="818" y="1262"/>
                </a:cxn>
                <a:cxn ang="0">
                  <a:pos x="896" y="1305"/>
                </a:cxn>
                <a:cxn ang="0">
                  <a:pos x="1028" y="1345"/>
                </a:cxn>
                <a:cxn ang="0">
                  <a:pos x="1021" y="1279"/>
                </a:cxn>
                <a:cxn ang="0">
                  <a:pos x="1012" y="1182"/>
                </a:cxn>
                <a:cxn ang="0">
                  <a:pos x="1021" y="1151"/>
                </a:cxn>
                <a:cxn ang="0">
                  <a:pos x="1059" y="1066"/>
                </a:cxn>
                <a:cxn ang="0">
                  <a:pos x="1071" y="1054"/>
                </a:cxn>
                <a:cxn ang="0">
                  <a:pos x="1118" y="1023"/>
                </a:cxn>
                <a:cxn ang="0">
                  <a:pos x="1114" y="992"/>
                </a:cxn>
                <a:cxn ang="0">
                  <a:pos x="1147" y="1011"/>
                </a:cxn>
                <a:cxn ang="0">
                  <a:pos x="1265" y="931"/>
                </a:cxn>
                <a:cxn ang="0">
                  <a:pos x="1286" y="855"/>
                </a:cxn>
                <a:cxn ang="0">
                  <a:pos x="1334" y="867"/>
                </a:cxn>
                <a:cxn ang="0">
                  <a:pos x="1405" y="808"/>
                </a:cxn>
                <a:cxn ang="0">
                  <a:pos x="1414" y="734"/>
                </a:cxn>
              </a:cxnLst>
              <a:rect l="0" t="0" r="r" b="b"/>
              <a:pathLst>
                <a:path w="1431" h="1345">
                  <a:moveTo>
                    <a:pt x="1073" y="1061"/>
                  </a:moveTo>
                  <a:lnTo>
                    <a:pt x="1064" y="1075"/>
                  </a:lnTo>
                  <a:lnTo>
                    <a:pt x="1064" y="1080"/>
                  </a:lnTo>
                  <a:lnTo>
                    <a:pt x="1059" y="1089"/>
                  </a:lnTo>
                  <a:lnTo>
                    <a:pt x="1062" y="1089"/>
                  </a:lnTo>
                  <a:lnTo>
                    <a:pt x="1071" y="1075"/>
                  </a:lnTo>
                  <a:lnTo>
                    <a:pt x="1080" y="1066"/>
                  </a:lnTo>
                  <a:lnTo>
                    <a:pt x="1078" y="1059"/>
                  </a:lnTo>
                  <a:lnTo>
                    <a:pt x="1073" y="1061"/>
                  </a:lnTo>
                  <a:close/>
                  <a:moveTo>
                    <a:pt x="1021" y="1179"/>
                  </a:moveTo>
                  <a:lnTo>
                    <a:pt x="1019" y="1191"/>
                  </a:lnTo>
                  <a:lnTo>
                    <a:pt x="1021" y="1227"/>
                  </a:lnTo>
                  <a:lnTo>
                    <a:pt x="1038" y="1288"/>
                  </a:lnTo>
                  <a:lnTo>
                    <a:pt x="1047" y="1314"/>
                  </a:lnTo>
                  <a:lnTo>
                    <a:pt x="1050" y="1310"/>
                  </a:lnTo>
                  <a:lnTo>
                    <a:pt x="1045" y="1291"/>
                  </a:lnTo>
                  <a:lnTo>
                    <a:pt x="1026" y="1229"/>
                  </a:lnTo>
                  <a:lnTo>
                    <a:pt x="1021" y="1179"/>
                  </a:lnTo>
                  <a:close/>
                  <a:moveTo>
                    <a:pt x="1047" y="1104"/>
                  </a:moveTo>
                  <a:lnTo>
                    <a:pt x="1031" y="1137"/>
                  </a:lnTo>
                  <a:lnTo>
                    <a:pt x="1021" y="1163"/>
                  </a:lnTo>
                  <a:lnTo>
                    <a:pt x="1021" y="1172"/>
                  </a:lnTo>
                  <a:lnTo>
                    <a:pt x="1024" y="1165"/>
                  </a:lnTo>
                  <a:lnTo>
                    <a:pt x="1036" y="1134"/>
                  </a:lnTo>
                  <a:lnTo>
                    <a:pt x="1057" y="1099"/>
                  </a:lnTo>
                  <a:lnTo>
                    <a:pt x="1047" y="1104"/>
                  </a:lnTo>
                  <a:close/>
                  <a:moveTo>
                    <a:pt x="1296" y="902"/>
                  </a:moveTo>
                  <a:lnTo>
                    <a:pt x="1272" y="924"/>
                  </a:lnTo>
                  <a:lnTo>
                    <a:pt x="1277" y="921"/>
                  </a:lnTo>
                  <a:lnTo>
                    <a:pt x="1296" y="907"/>
                  </a:lnTo>
                  <a:lnTo>
                    <a:pt x="1308" y="895"/>
                  </a:lnTo>
                  <a:lnTo>
                    <a:pt x="1300" y="895"/>
                  </a:lnTo>
                  <a:lnTo>
                    <a:pt x="1296" y="902"/>
                  </a:lnTo>
                  <a:close/>
                  <a:moveTo>
                    <a:pt x="1123" y="1030"/>
                  </a:moveTo>
                  <a:lnTo>
                    <a:pt x="1116" y="1033"/>
                  </a:lnTo>
                  <a:lnTo>
                    <a:pt x="1097" y="1047"/>
                  </a:lnTo>
                  <a:lnTo>
                    <a:pt x="1090" y="1049"/>
                  </a:lnTo>
                  <a:lnTo>
                    <a:pt x="1085" y="1056"/>
                  </a:lnTo>
                  <a:lnTo>
                    <a:pt x="1088" y="1056"/>
                  </a:lnTo>
                  <a:lnTo>
                    <a:pt x="1114" y="1040"/>
                  </a:lnTo>
                  <a:lnTo>
                    <a:pt x="1128" y="1033"/>
                  </a:lnTo>
                  <a:lnTo>
                    <a:pt x="1128" y="1025"/>
                  </a:lnTo>
                  <a:lnTo>
                    <a:pt x="1128" y="1025"/>
                  </a:lnTo>
                  <a:lnTo>
                    <a:pt x="1123" y="1030"/>
                  </a:lnTo>
                  <a:close/>
                  <a:moveTo>
                    <a:pt x="1431" y="670"/>
                  </a:moveTo>
                  <a:lnTo>
                    <a:pt x="1428" y="663"/>
                  </a:lnTo>
                  <a:lnTo>
                    <a:pt x="1428" y="654"/>
                  </a:lnTo>
                  <a:lnTo>
                    <a:pt x="1423" y="651"/>
                  </a:lnTo>
                  <a:lnTo>
                    <a:pt x="1414" y="637"/>
                  </a:lnTo>
                  <a:lnTo>
                    <a:pt x="1414" y="632"/>
                  </a:lnTo>
                  <a:lnTo>
                    <a:pt x="1405" y="618"/>
                  </a:lnTo>
                  <a:lnTo>
                    <a:pt x="1405" y="614"/>
                  </a:lnTo>
                  <a:lnTo>
                    <a:pt x="1397" y="609"/>
                  </a:lnTo>
                  <a:lnTo>
                    <a:pt x="1395" y="604"/>
                  </a:lnTo>
                  <a:lnTo>
                    <a:pt x="1393" y="585"/>
                  </a:lnTo>
                  <a:lnTo>
                    <a:pt x="1390" y="580"/>
                  </a:lnTo>
                  <a:lnTo>
                    <a:pt x="1383" y="569"/>
                  </a:lnTo>
                  <a:lnTo>
                    <a:pt x="1367" y="554"/>
                  </a:lnTo>
                  <a:lnTo>
                    <a:pt x="1367" y="540"/>
                  </a:lnTo>
                  <a:lnTo>
                    <a:pt x="1367" y="524"/>
                  </a:lnTo>
                  <a:lnTo>
                    <a:pt x="1364" y="507"/>
                  </a:lnTo>
                  <a:lnTo>
                    <a:pt x="1364" y="490"/>
                  </a:lnTo>
                  <a:lnTo>
                    <a:pt x="1362" y="476"/>
                  </a:lnTo>
                  <a:lnTo>
                    <a:pt x="1362" y="443"/>
                  </a:lnTo>
                  <a:lnTo>
                    <a:pt x="1360" y="427"/>
                  </a:lnTo>
                  <a:lnTo>
                    <a:pt x="1360" y="410"/>
                  </a:lnTo>
                  <a:lnTo>
                    <a:pt x="1357" y="393"/>
                  </a:lnTo>
                  <a:lnTo>
                    <a:pt x="1357" y="377"/>
                  </a:lnTo>
                  <a:lnTo>
                    <a:pt x="1355" y="358"/>
                  </a:lnTo>
                  <a:lnTo>
                    <a:pt x="1350" y="355"/>
                  </a:lnTo>
                  <a:lnTo>
                    <a:pt x="1341" y="355"/>
                  </a:lnTo>
                  <a:lnTo>
                    <a:pt x="1334" y="355"/>
                  </a:lnTo>
                  <a:lnTo>
                    <a:pt x="1329" y="355"/>
                  </a:lnTo>
                  <a:lnTo>
                    <a:pt x="1324" y="360"/>
                  </a:lnTo>
                  <a:lnTo>
                    <a:pt x="1322" y="360"/>
                  </a:lnTo>
                  <a:lnTo>
                    <a:pt x="1319" y="360"/>
                  </a:lnTo>
                  <a:lnTo>
                    <a:pt x="1319" y="358"/>
                  </a:lnTo>
                  <a:lnTo>
                    <a:pt x="1315" y="355"/>
                  </a:lnTo>
                  <a:lnTo>
                    <a:pt x="1308" y="351"/>
                  </a:lnTo>
                  <a:lnTo>
                    <a:pt x="1284" y="346"/>
                  </a:lnTo>
                  <a:lnTo>
                    <a:pt x="1277" y="341"/>
                  </a:lnTo>
                  <a:lnTo>
                    <a:pt x="1267" y="337"/>
                  </a:lnTo>
                  <a:lnTo>
                    <a:pt x="1256" y="327"/>
                  </a:lnTo>
                  <a:lnTo>
                    <a:pt x="1237" y="318"/>
                  </a:lnTo>
                  <a:lnTo>
                    <a:pt x="1230" y="315"/>
                  </a:lnTo>
                  <a:lnTo>
                    <a:pt x="1227" y="315"/>
                  </a:lnTo>
                  <a:lnTo>
                    <a:pt x="1222" y="322"/>
                  </a:lnTo>
                  <a:lnTo>
                    <a:pt x="1213" y="327"/>
                  </a:lnTo>
                  <a:lnTo>
                    <a:pt x="1206" y="327"/>
                  </a:lnTo>
                  <a:lnTo>
                    <a:pt x="1196" y="327"/>
                  </a:lnTo>
                  <a:lnTo>
                    <a:pt x="1194" y="325"/>
                  </a:lnTo>
                  <a:lnTo>
                    <a:pt x="1192" y="322"/>
                  </a:lnTo>
                  <a:lnTo>
                    <a:pt x="1189" y="320"/>
                  </a:lnTo>
                  <a:lnTo>
                    <a:pt x="1185" y="320"/>
                  </a:lnTo>
                  <a:lnTo>
                    <a:pt x="1170" y="327"/>
                  </a:lnTo>
                  <a:lnTo>
                    <a:pt x="1168" y="329"/>
                  </a:lnTo>
                  <a:lnTo>
                    <a:pt x="1161" y="332"/>
                  </a:lnTo>
                  <a:lnTo>
                    <a:pt x="1151" y="329"/>
                  </a:lnTo>
                  <a:lnTo>
                    <a:pt x="1133" y="337"/>
                  </a:lnTo>
                  <a:lnTo>
                    <a:pt x="1125" y="344"/>
                  </a:lnTo>
                  <a:lnTo>
                    <a:pt x="1116" y="346"/>
                  </a:lnTo>
                  <a:lnTo>
                    <a:pt x="1114" y="353"/>
                  </a:lnTo>
                  <a:lnTo>
                    <a:pt x="1111" y="351"/>
                  </a:lnTo>
                  <a:lnTo>
                    <a:pt x="1102" y="344"/>
                  </a:lnTo>
                  <a:lnTo>
                    <a:pt x="1095" y="344"/>
                  </a:lnTo>
                  <a:lnTo>
                    <a:pt x="1083" y="337"/>
                  </a:lnTo>
                  <a:lnTo>
                    <a:pt x="1083" y="329"/>
                  </a:lnTo>
                  <a:lnTo>
                    <a:pt x="1080" y="329"/>
                  </a:lnTo>
                  <a:lnTo>
                    <a:pt x="1080" y="329"/>
                  </a:lnTo>
                  <a:lnTo>
                    <a:pt x="1078" y="329"/>
                  </a:lnTo>
                  <a:lnTo>
                    <a:pt x="1073" y="334"/>
                  </a:lnTo>
                  <a:lnTo>
                    <a:pt x="1069" y="337"/>
                  </a:lnTo>
                  <a:lnTo>
                    <a:pt x="1066" y="337"/>
                  </a:lnTo>
                  <a:lnTo>
                    <a:pt x="1057" y="332"/>
                  </a:lnTo>
                  <a:lnTo>
                    <a:pt x="1052" y="327"/>
                  </a:lnTo>
                  <a:lnTo>
                    <a:pt x="1050" y="325"/>
                  </a:lnTo>
                  <a:lnTo>
                    <a:pt x="1047" y="325"/>
                  </a:lnTo>
                  <a:lnTo>
                    <a:pt x="1043" y="327"/>
                  </a:lnTo>
                  <a:lnTo>
                    <a:pt x="1040" y="334"/>
                  </a:lnTo>
                  <a:lnTo>
                    <a:pt x="1038" y="337"/>
                  </a:lnTo>
                  <a:lnTo>
                    <a:pt x="1033" y="337"/>
                  </a:lnTo>
                  <a:lnTo>
                    <a:pt x="1033" y="341"/>
                  </a:lnTo>
                  <a:lnTo>
                    <a:pt x="1031" y="351"/>
                  </a:lnTo>
                  <a:lnTo>
                    <a:pt x="1028" y="353"/>
                  </a:lnTo>
                  <a:lnTo>
                    <a:pt x="1026" y="353"/>
                  </a:lnTo>
                  <a:lnTo>
                    <a:pt x="1021" y="351"/>
                  </a:lnTo>
                  <a:lnTo>
                    <a:pt x="1019" y="346"/>
                  </a:lnTo>
                  <a:lnTo>
                    <a:pt x="1019" y="344"/>
                  </a:lnTo>
                  <a:lnTo>
                    <a:pt x="1021" y="337"/>
                  </a:lnTo>
                  <a:lnTo>
                    <a:pt x="1019" y="334"/>
                  </a:lnTo>
                  <a:lnTo>
                    <a:pt x="1017" y="332"/>
                  </a:lnTo>
                  <a:lnTo>
                    <a:pt x="1012" y="337"/>
                  </a:lnTo>
                  <a:lnTo>
                    <a:pt x="1007" y="337"/>
                  </a:lnTo>
                  <a:lnTo>
                    <a:pt x="1002" y="341"/>
                  </a:lnTo>
                  <a:lnTo>
                    <a:pt x="998" y="341"/>
                  </a:lnTo>
                  <a:lnTo>
                    <a:pt x="995" y="341"/>
                  </a:lnTo>
                  <a:lnTo>
                    <a:pt x="988" y="334"/>
                  </a:lnTo>
                  <a:lnTo>
                    <a:pt x="979" y="332"/>
                  </a:lnTo>
                  <a:lnTo>
                    <a:pt x="976" y="325"/>
                  </a:lnTo>
                  <a:lnTo>
                    <a:pt x="974" y="322"/>
                  </a:lnTo>
                  <a:lnTo>
                    <a:pt x="972" y="322"/>
                  </a:lnTo>
                  <a:lnTo>
                    <a:pt x="969" y="322"/>
                  </a:lnTo>
                  <a:lnTo>
                    <a:pt x="967" y="325"/>
                  </a:lnTo>
                  <a:lnTo>
                    <a:pt x="955" y="334"/>
                  </a:lnTo>
                  <a:lnTo>
                    <a:pt x="950" y="337"/>
                  </a:lnTo>
                  <a:lnTo>
                    <a:pt x="946" y="339"/>
                  </a:lnTo>
                  <a:lnTo>
                    <a:pt x="943" y="337"/>
                  </a:lnTo>
                  <a:lnTo>
                    <a:pt x="939" y="334"/>
                  </a:lnTo>
                  <a:lnTo>
                    <a:pt x="939" y="325"/>
                  </a:lnTo>
                  <a:lnTo>
                    <a:pt x="936" y="322"/>
                  </a:lnTo>
                  <a:lnTo>
                    <a:pt x="927" y="318"/>
                  </a:lnTo>
                  <a:lnTo>
                    <a:pt x="924" y="310"/>
                  </a:lnTo>
                  <a:lnTo>
                    <a:pt x="922" y="303"/>
                  </a:lnTo>
                  <a:lnTo>
                    <a:pt x="910" y="306"/>
                  </a:lnTo>
                  <a:lnTo>
                    <a:pt x="896" y="306"/>
                  </a:lnTo>
                  <a:lnTo>
                    <a:pt x="889" y="310"/>
                  </a:lnTo>
                  <a:lnTo>
                    <a:pt x="887" y="313"/>
                  </a:lnTo>
                  <a:lnTo>
                    <a:pt x="882" y="310"/>
                  </a:lnTo>
                  <a:lnTo>
                    <a:pt x="870" y="303"/>
                  </a:lnTo>
                  <a:lnTo>
                    <a:pt x="856" y="306"/>
                  </a:lnTo>
                  <a:lnTo>
                    <a:pt x="849" y="303"/>
                  </a:lnTo>
                  <a:lnTo>
                    <a:pt x="830" y="296"/>
                  </a:lnTo>
                  <a:lnTo>
                    <a:pt x="816" y="296"/>
                  </a:lnTo>
                  <a:lnTo>
                    <a:pt x="811" y="296"/>
                  </a:lnTo>
                  <a:lnTo>
                    <a:pt x="808" y="294"/>
                  </a:lnTo>
                  <a:lnTo>
                    <a:pt x="806" y="284"/>
                  </a:lnTo>
                  <a:lnTo>
                    <a:pt x="801" y="275"/>
                  </a:lnTo>
                  <a:lnTo>
                    <a:pt x="799" y="273"/>
                  </a:lnTo>
                  <a:lnTo>
                    <a:pt x="790" y="266"/>
                  </a:lnTo>
                  <a:lnTo>
                    <a:pt x="787" y="266"/>
                  </a:lnTo>
                  <a:lnTo>
                    <a:pt x="787" y="268"/>
                  </a:lnTo>
                  <a:lnTo>
                    <a:pt x="785" y="275"/>
                  </a:lnTo>
                  <a:lnTo>
                    <a:pt x="782" y="275"/>
                  </a:lnTo>
                  <a:lnTo>
                    <a:pt x="771" y="273"/>
                  </a:lnTo>
                  <a:lnTo>
                    <a:pt x="761" y="275"/>
                  </a:lnTo>
                  <a:lnTo>
                    <a:pt x="754" y="273"/>
                  </a:lnTo>
                  <a:lnTo>
                    <a:pt x="735" y="256"/>
                  </a:lnTo>
                  <a:lnTo>
                    <a:pt x="728" y="251"/>
                  </a:lnTo>
                  <a:lnTo>
                    <a:pt x="721" y="249"/>
                  </a:lnTo>
                  <a:lnTo>
                    <a:pt x="721" y="235"/>
                  </a:lnTo>
                  <a:lnTo>
                    <a:pt x="721" y="204"/>
                  </a:lnTo>
                  <a:lnTo>
                    <a:pt x="721" y="190"/>
                  </a:lnTo>
                  <a:lnTo>
                    <a:pt x="721" y="173"/>
                  </a:lnTo>
                  <a:lnTo>
                    <a:pt x="721" y="159"/>
                  </a:lnTo>
                  <a:lnTo>
                    <a:pt x="721" y="145"/>
                  </a:lnTo>
                  <a:lnTo>
                    <a:pt x="721" y="114"/>
                  </a:lnTo>
                  <a:lnTo>
                    <a:pt x="721" y="97"/>
                  </a:lnTo>
                  <a:lnTo>
                    <a:pt x="721" y="83"/>
                  </a:lnTo>
                  <a:lnTo>
                    <a:pt x="721" y="67"/>
                  </a:lnTo>
                  <a:lnTo>
                    <a:pt x="721" y="52"/>
                  </a:lnTo>
                  <a:lnTo>
                    <a:pt x="721" y="22"/>
                  </a:lnTo>
                  <a:lnTo>
                    <a:pt x="721" y="7"/>
                  </a:lnTo>
                  <a:lnTo>
                    <a:pt x="702" y="7"/>
                  </a:lnTo>
                  <a:lnTo>
                    <a:pt x="683" y="7"/>
                  </a:lnTo>
                  <a:lnTo>
                    <a:pt x="664" y="7"/>
                  </a:lnTo>
                  <a:lnTo>
                    <a:pt x="645" y="7"/>
                  </a:lnTo>
                  <a:lnTo>
                    <a:pt x="626" y="7"/>
                  </a:lnTo>
                  <a:lnTo>
                    <a:pt x="605" y="5"/>
                  </a:lnTo>
                  <a:lnTo>
                    <a:pt x="586" y="5"/>
                  </a:lnTo>
                  <a:lnTo>
                    <a:pt x="567" y="5"/>
                  </a:lnTo>
                  <a:lnTo>
                    <a:pt x="548" y="5"/>
                  </a:lnTo>
                  <a:lnTo>
                    <a:pt x="529" y="5"/>
                  </a:lnTo>
                  <a:lnTo>
                    <a:pt x="510" y="5"/>
                  </a:lnTo>
                  <a:lnTo>
                    <a:pt x="492" y="3"/>
                  </a:lnTo>
                  <a:lnTo>
                    <a:pt x="473" y="3"/>
                  </a:lnTo>
                  <a:lnTo>
                    <a:pt x="454" y="3"/>
                  </a:lnTo>
                  <a:lnTo>
                    <a:pt x="432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9" y="38"/>
                  </a:lnTo>
                  <a:lnTo>
                    <a:pt x="406" y="74"/>
                  </a:lnTo>
                  <a:lnTo>
                    <a:pt x="406" y="109"/>
                  </a:lnTo>
                  <a:lnTo>
                    <a:pt x="404" y="145"/>
                  </a:lnTo>
                  <a:lnTo>
                    <a:pt x="404" y="180"/>
                  </a:lnTo>
                  <a:lnTo>
                    <a:pt x="402" y="216"/>
                  </a:lnTo>
                  <a:lnTo>
                    <a:pt x="402" y="251"/>
                  </a:lnTo>
                  <a:lnTo>
                    <a:pt x="399" y="287"/>
                  </a:lnTo>
                  <a:lnTo>
                    <a:pt x="397" y="322"/>
                  </a:lnTo>
                  <a:lnTo>
                    <a:pt x="397" y="358"/>
                  </a:lnTo>
                  <a:lnTo>
                    <a:pt x="395" y="393"/>
                  </a:lnTo>
                  <a:lnTo>
                    <a:pt x="395" y="429"/>
                  </a:lnTo>
                  <a:lnTo>
                    <a:pt x="392" y="464"/>
                  </a:lnTo>
                  <a:lnTo>
                    <a:pt x="392" y="500"/>
                  </a:lnTo>
                  <a:lnTo>
                    <a:pt x="390" y="535"/>
                  </a:lnTo>
                  <a:lnTo>
                    <a:pt x="390" y="571"/>
                  </a:lnTo>
                  <a:lnTo>
                    <a:pt x="364" y="571"/>
                  </a:lnTo>
                  <a:lnTo>
                    <a:pt x="340" y="569"/>
                  </a:lnTo>
                  <a:lnTo>
                    <a:pt x="317" y="569"/>
                  </a:lnTo>
                  <a:lnTo>
                    <a:pt x="291" y="566"/>
                  </a:lnTo>
                  <a:lnTo>
                    <a:pt x="267" y="566"/>
                  </a:lnTo>
                  <a:lnTo>
                    <a:pt x="243" y="564"/>
                  </a:lnTo>
                  <a:lnTo>
                    <a:pt x="220" y="564"/>
                  </a:lnTo>
                  <a:lnTo>
                    <a:pt x="194" y="561"/>
                  </a:lnTo>
                  <a:lnTo>
                    <a:pt x="170" y="561"/>
                  </a:lnTo>
                  <a:lnTo>
                    <a:pt x="146" y="559"/>
                  </a:lnTo>
                  <a:lnTo>
                    <a:pt x="120" y="557"/>
                  </a:lnTo>
                  <a:lnTo>
                    <a:pt x="97" y="557"/>
                  </a:lnTo>
                  <a:lnTo>
                    <a:pt x="73" y="554"/>
                  </a:lnTo>
                  <a:lnTo>
                    <a:pt x="47" y="552"/>
                  </a:lnTo>
                  <a:lnTo>
                    <a:pt x="23" y="55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9" y="573"/>
                  </a:lnTo>
                  <a:lnTo>
                    <a:pt x="9" y="573"/>
                  </a:lnTo>
                  <a:lnTo>
                    <a:pt x="21" y="580"/>
                  </a:lnTo>
                  <a:lnTo>
                    <a:pt x="21" y="580"/>
                  </a:lnTo>
                  <a:lnTo>
                    <a:pt x="30" y="592"/>
                  </a:lnTo>
                  <a:lnTo>
                    <a:pt x="40" y="611"/>
                  </a:lnTo>
                  <a:lnTo>
                    <a:pt x="52" y="623"/>
                  </a:lnTo>
                  <a:lnTo>
                    <a:pt x="63" y="630"/>
                  </a:lnTo>
                  <a:lnTo>
                    <a:pt x="85" y="651"/>
                  </a:lnTo>
                  <a:lnTo>
                    <a:pt x="115" y="687"/>
                  </a:lnTo>
                  <a:lnTo>
                    <a:pt x="142" y="711"/>
                  </a:lnTo>
                  <a:lnTo>
                    <a:pt x="160" y="722"/>
                  </a:lnTo>
                  <a:lnTo>
                    <a:pt x="172" y="732"/>
                  </a:lnTo>
                  <a:lnTo>
                    <a:pt x="179" y="741"/>
                  </a:lnTo>
                  <a:lnTo>
                    <a:pt x="186" y="758"/>
                  </a:lnTo>
                  <a:lnTo>
                    <a:pt x="203" y="798"/>
                  </a:lnTo>
                  <a:lnTo>
                    <a:pt x="203" y="817"/>
                  </a:lnTo>
                  <a:lnTo>
                    <a:pt x="208" y="834"/>
                  </a:lnTo>
                  <a:lnTo>
                    <a:pt x="220" y="857"/>
                  </a:lnTo>
                  <a:lnTo>
                    <a:pt x="231" y="872"/>
                  </a:lnTo>
                  <a:lnTo>
                    <a:pt x="241" y="876"/>
                  </a:lnTo>
                  <a:lnTo>
                    <a:pt x="250" y="883"/>
                  </a:lnTo>
                  <a:lnTo>
                    <a:pt x="262" y="898"/>
                  </a:lnTo>
                  <a:lnTo>
                    <a:pt x="276" y="905"/>
                  </a:lnTo>
                  <a:lnTo>
                    <a:pt x="291" y="909"/>
                  </a:lnTo>
                  <a:lnTo>
                    <a:pt x="312" y="921"/>
                  </a:lnTo>
                  <a:lnTo>
                    <a:pt x="338" y="940"/>
                  </a:lnTo>
                  <a:lnTo>
                    <a:pt x="357" y="950"/>
                  </a:lnTo>
                  <a:lnTo>
                    <a:pt x="366" y="950"/>
                  </a:lnTo>
                  <a:lnTo>
                    <a:pt x="376" y="945"/>
                  </a:lnTo>
                  <a:lnTo>
                    <a:pt x="383" y="933"/>
                  </a:lnTo>
                  <a:lnTo>
                    <a:pt x="390" y="926"/>
                  </a:lnTo>
                  <a:lnTo>
                    <a:pt x="397" y="924"/>
                  </a:lnTo>
                  <a:lnTo>
                    <a:pt x="402" y="919"/>
                  </a:lnTo>
                  <a:lnTo>
                    <a:pt x="399" y="912"/>
                  </a:lnTo>
                  <a:lnTo>
                    <a:pt x="404" y="895"/>
                  </a:lnTo>
                  <a:lnTo>
                    <a:pt x="416" y="869"/>
                  </a:lnTo>
                  <a:lnTo>
                    <a:pt x="430" y="857"/>
                  </a:lnTo>
                  <a:lnTo>
                    <a:pt x="447" y="855"/>
                  </a:lnTo>
                  <a:lnTo>
                    <a:pt x="456" y="850"/>
                  </a:lnTo>
                  <a:lnTo>
                    <a:pt x="461" y="843"/>
                  </a:lnTo>
                  <a:lnTo>
                    <a:pt x="470" y="843"/>
                  </a:lnTo>
                  <a:lnTo>
                    <a:pt x="482" y="850"/>
                  </a:lnTo>
                  <a:lnTo>
                    <a:pt x="501" y="853"/>
                  </a:lnTo>
                  <a:lnTo>
                    <a:pt x="527" y="855"/>
                  </a:lnTo>
                  <a:lnTo>
                    <a:pt x="541" y="855"/>
                  </a:lnTo>
                  <a:lnTo>
                    <a:pt x="546" y="853"/>
                  </a:lnTo>
                  <a:lnTo>
                    <a:pt x="551" y="853"/>
                  </a:lnTo>
                  <a:lnTo>
                    <a:pt x="551" y="855"/>
                  </a:lnTo>
                  <a:lnTo>
                    <a:pt x="553" y="857"/>
                  </a:lnTo>
                  <a:lnTo>
                    <a:pt x="563" y="857"/>
                  </a:lnTo>
                  <a:lnTo>
                    <a:pt x="567" y="862"/>
                  </a:lnTo>
                  <a:lnTo>
                    <a:pt x="577" y="876"/>
                  </a:lnTo>
                  <a:lnTo>
                    <a:pt x="605" y="898"/>
                  </a:lnTo>
                  <a:lnTo>
                    <a:pt x="605" y="898"/>
                  </a:lnTo>
                  <a:lnTo>
                    <a:pt x="607" y="905"/>
                  </a:lnTo>
                  <a:lnTo>
                    <a:pt x="619" y="917"/>
                  </a:lnTo>
                  <a:lnTo>
                    <a:pt x="638" y="933"/>
                  </a:lnTo>
                  <a:lnTo>
                    <a:pt x="648" y="947"/>
                  </a:lnTo>
                  <a:lnTo>
                    <a:pt x="650" y="959"/>
                  </a:lnTo>
                  <a:lnTo>
                    <a:pt x="659" y="978"/>
                  </a:lnTo>
                  <a:lnTo>
                    <a:pt x="676" y="1004"/>
                  </a:lnTo>
                  <a:lnTo>
                    <a:pt x="683" y="1018"/>
                  </a:lnTo>
                  <a:lnTo>
                    <a:pt x="683" y="1021"/>
                  </a:lnTo>
                  <a:lnTo>
                    <a:pt x="683" y="1028"/>
                  </a:lnTo>
                  <a:lnTo>
                    <a:pt x="688" y="1042"/>
                  </a:lnTo>
                  <a:lnTo>
                    <a:pt x="697" y="1052"/>
                  </a:lnTo>
                  <a:lnTo>
                    <a:pt x="709" y="1061"/>
                  </a:lnTo>
                  <a:lnTo>
                    <a:pt x="721" y="1075"/>
                  </a:lnTo>
                  <a:lnTo>
                    <a:pt x="735" y="1099"/>
                  </a:lnTo>
                  <a:lnTo>
                    <a:pt x="749" y="1115"/>
                  </a:lnTo>
                  <a:lnTo>
                    <a:pt x="768" y="1127"/>
                  </a:lnTo>
                  <a:lnTo>
                    <a:pt x="778" y="1139"/>
                  </a:lnTo>
                  <a:lnTo>
                    <a:pt x="780" y="1149"/>
                  </a:lnTo>
                  <a:lnTo>
                    <a:pt x="780" y="1158"/>
                  </a:lnTo>
                  <a:lnTo>
                    <a:pt x="778" y="1165"/>
                  </a:lnTo>
                  <a:lnTo>
                    <a:pt x="780" y="1172"/>
                  </a:lnTo>
                  <a:lnTo>
                    <a:pt x="785" y="1179"/>
                  </a:lnTo>
                  <a:lnTo>
                    <a:pt x="785" y="1186"/>
                  </a:lnTo>
                  <a:lnTo>
                    <a:pt x="785" y="1198"/>
                  </a:lnTo>
                  <a:lnTo>
                    <a:pt x="785" y="1201"/>
                  </a:lnTo>
                  <a:lnTo>
                    <a:pt x="785" y="1201"/>
                  </a:lnTo>
                  <a:lnTo>
                    <a:pt x="785" y="1203"/>
                  </a:lnTo>
                  <a:lnTo>
                    <a:pt x="801" y="1222"/>
                  </a:lnTo>
                  <a:lnTo>
                    <a:pt x="811" y="1239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25" y="1276"/>
                  </a:lnTo>
                  <a:lnTo>
                    <a:pt x="835" y="1284"/>
                  </a:lnTo>
                  <a:lnTo>
                    <a:pt x="851" y="1286"/>
                  </a:lnTo>
                  <a:lnTo>
                    <a:pt x="865" y="1291"/>
                  </a:lnTo>
                  <a:lnTo>
                    <a:pt x="872" y="1298"/>
                  </a:lnTo>
                  <a:lnTo>
                    <a:pt x="884" y="1302"/>
                  </a:lnTo>
                  <a:lnTo>
                    <a:pt x="896" y="1305"/>
                  </a:lnTo>
                  <a:lnTo>
                    <a:pt x="910" y="1310"/>
                  </a:lnTo>
                  <a:lnTo>
                    <a:pt x="922" y="1319"/>
                  </a:lnTo>
                  <a:lnTo>
                    <a:pt x="943" y="1324"/>
                  </a:lnTo>
                  <a:lnTo>
                    <a:pt x="976" y="1326"/>
                  </a:lnTo>
                  <a:lnTo>
                    <a:pt x="1002" y="1331"/>
                  </a:lnTo>
                  <a:lnTo>
                    <a:pt x="1019" y="1343"/>
                  </a:lnTo>
                  <a:lnTo>
                    <a:pt x="1026" y="1345"/>
                  </a:lnTo>
                  <a:lnTo>
                    <a:pt x="1028" y="1345"/>
                  </a:lnTo>
                  <a:lnTo>
                    <a:pt x="1028" y="1343"/>
                  </a:lnTo>
                  <a:lnTo>
                    <a:pt x="1031" y="1340"/>
                  </a:lnTo>
                  <a:lnTo>
                    <a:pt x="1038" y="1336"/>
                  </a:lnTo>
                  <a:lnTo>
                    <a:pt x="1052" y="1333"/>
                  </a:lnTo>
                  <a:lnTo>
                    <a:pt x="1052" y="1324"/>
                  </a:lnTo>
                  <a:lnTo>
                    <a:pt x="1052" y="1321"/>
                  </a:lnTo>
                  <a:lnTo>
                    <a:pt x="1045" y="1319"/>
                  </a:lnTo>
                  <a:lnTo>
                    <a:pt x="1021" y="1279"/>
                  </a:lnTo>
                  <a:lnTo>
                    <a:pt x="1017" y="1269"/>
                  </a:lnTo>
                  <a:lnTo>
                    <a:pt x="1014" y="1243"/>
                  </a:lnTo>
                  <a:lnTo>
                    <a:pt x="1010" y="1234"/>
                  </a:lnTo>
                  <a:lnTo>
                    <a:pt x="1005" y="1215"/>
                  </a:lnTo>
                  <a:lnTo>
                    <a:pt x="1002" y="1208"/>
                  </a:lnTo>
                  <a:lnTo>
                    <a:pt x="1007" y="1198"/>
                  </a:lnTo>
                  <a:lnTo>
                    <a:pt x="1012" y="1189"/>
                  </a:lnTo>
                  <a:lnTo>
                    <a:pt x="1012" y="1182"/>
                  </a:lnTo>
                  <a:lnTo>
                    <a:pt x="1010" y="1175"/>
                  </a:lnTo>
                  <a:lnTo>
                    <a:pt x="986" y="1168"/>
                  </a:lnTo>
                  <a:lnTo>
                    <a:pt x="976" y="1146"/>
                  </a:lnTo>
                  <a:lnTo>
                    <a:pt x="986" y="1156"/>
                  </a:lnTo>
                  <a:lnTo>
                    <a:pt x="1005" y="1165"/>
                  </a:lnTo>
                  <a:lnTo>
                    <a:pt x="1010" y="1165"/>
                  </a:lnTo>
                  <a:lnTo>
                    <a:pt x="1014" y="1163"/>
                  </a:lnTo>
                  <a:lnTo>
                    <a:pt x="1021" y="1151"/>
                  </a:lnTo>
                  <a:lnTo>
                    <a:pt x="1031" y="1120"/>
                  </a:lnTo>
                  <a:lnTo>
                    <a:pt x="1014" y="1099"/>
                  </a:lnTo>
                  <a:lnTo>
                    <a:pt x="1017" y="1096"/>
                  </a:lnTo>
                  <a:lnTo>
                    <a:pt x="1021" y="1094"/>
                  </a:lnTo>
                  <a:lnTo>
                    <a:pt x="1033" y="1096"/>
                  </a:lnTo>
                  <a:lnTo>
                    <a:pt x="1043" y="1092"/>
                  </a:lnTo>
                  <a:lnTo>
                    <a:pt x="1054" y="1078"/>
                  </a:lnTo>
                  <a:lnTo>
                    <a:pt x="1059" y="1066"/>
                  </a:lnTo>
                  <a:lnTo>
                    <a:pt x="1045" y="1070"/>
                  </a:lnTo>
                  <a:lnTo>
                    <a:pt x="1045" y="1063"/>
                  </a:lnTo>
                  <a:lnTo>
                    <a:pt x="1045" y="1059"/>
                  </a:lnTo>
                  <a:lnTo>
                    <a:pt x="1050" y="1056"/>
                  </a:lnTo>
                  <a:lnTo>
                    <a:pt x="1059" y="1056"/>
                  </a:lnTo>
                  <a:lnTo>
                    <a:pt x="1066" y="1052"/>
                  </a:lnTo>
                  <a:lnTo>
                    <a:pt x="1069" y="1049"/>
                  </a:lnTo>
                  <a:lnTo>
                    <a:pt x="1071" y="1054"/>
                  </a:lnTo>
                  <a:lnTo>
                    <a:pt x="1073" y="1056"/>
                  </a:lnTo>
                  <a:lnTo>
                    <a:pt x="1080" y="1052"/>
                  </a:lnTo>
                  <a:lnTo>
                    <a:pt x="1083" y="1049"/>
                  </a:lnTo>
                  <a:lnTo>
                    <a:pt x="1085" y="1035"/>
                  </a:lnTo>
                  <a:lnTo>
                    <a:pt x="1085" y="1023"/>
                  </a:lnTo>
                  <a:lnTo>
                    <a:pt x="1097" y="1033"/>
                  </a:lnTo>
                  <a:lnTo>
                    <a:pt x="1111" y="1028"/>
                  </a:lnTo>
                  <a:lnTo>
                    <a:pt x="1118" y="1023"/>
                  </a:lnTo>
                  <a:lnTo>
                    <a:pt x="1125" y="1016"/>
                  </a:lnTo>
                  <a:lnTo>
                    <a:pt x="1121" y="1014"/>
                  </a:lnTo>
                  <a:lnTo>
                    <a:pt x="1114" y="1014"/>
                  </a:lnTo>
                  <a:lnTo>
                    <a:pt x="1099" y="985"/>
                  </a:lnTo>
                  <a:lnTo>
                    <a:pt x="1104" y="983"/>
                  </a:lnTo>
                  <a:lnTo>
                    <a:pt x="1107" y="985"/>
                  </a:lnTo>
                  <a:lnTo>
                    <a:pt x="1109" y="988"/>
                  </a:lnTo>
                  <a:lnTo>
                    <a:pt x="1114" y="992"/>
                  </a:lnTo>
                  <a:lnTo>
                    <a:pt x="1123" y="999"/>
                  </a:lnTo>
                  <a:lnTo>
                    <a:pt x="1130" y="995"/>
                  </a:lnTo>
                  <a:lnTo>
                    <a:pt x="1130" y="990"/>
                  </a:lnTo>
                  <a:lnTo>
                    <a:pt x="1142" y="990"/>
                  </a:lnTo>
                  <a:lnTo>
                    <a:pt x="1161" y="995"/>
                  </a:lnTo>
                  <a:lnTo>
                    <a:pt x="1170" y="992"/>
                  </a:lnTo>
                  <a:lnTo>
                    <a:pt x="1159" y="1002"/>
                  </a:lnTo>
                  <a:lnTo>
                    <a:pt x="1147" y="1011"/>
                  </a:lnTo>
                  <a:lnTo>
                    <a:pt x="1154" y="1009"/>
                  </a:lnTo>
                  <a:lnTo>
                    <a:pt x="1170" y="997"/>
                  </a:lnTo>
                  <a:lnTo>
                    <a:pt x="1189" y="990"/>
                  </a:lnTo>
                  <a:lnTo>
                    <a:pt x="1203" y="980"/>
                  </a:lnTo>
                  <a:lnTo>
                    <a:pt x="1211" y="976"/>
                  </a:lnTo>
                  <a:lnTo>
                    <a:pt x="1241" y="954"/>
                  </a:lnTo>
                  <a:lnTo>
                    <a:pt x="1253" y="947"/>
                  </a:lnTo>
                  <a:lnTo>
                    <a:pt x="1265" y="931"/>
                  </a:lnTo>
                  <a:lnTo>
                    <a:pt x="1267" y="919"/>
                  </a:lnTo>
                  <a:lnTo>
                    <a:pt x="1279" y="907"/>
                  </a:lnTo>
                  <a:lnTo>
                    <a:pt x="1293" y="893"/>
                  </a:lnTo>
                  <a:lnTo>
                    <a:pt x="1286" y="881"/>
                  </a:lnTo>
                  <a:lnTo>
                    <a:pt x="1282" y="874"/>
                  </a:lnTo>
                  <a:lnTo>
                    <a:pt x="1277" y="853"/>
                  </a:lnTo>
                  <a:lnTo>
                    <a:pt x="1282" y="850"/>
                  </a:lnTo>
                  <a:lnTo>
                    <a:pt x="1286" y="855"/>
                  </a:lnTo>
                  <a:lnTo>
                    <a:pt x="1291" y="855"/>
                  </a:lnTo>
                  <a:lnTo>
                    <a:pt x="1298" y="843"/>
                  </a:lnTo>
                  <a:lnTo>
                    <a:pt x="1308" y="843"/>
                  </a:lnTo>
                  <a:lnTo>
                    <a:pt x="1310" y="855"/>
                  </a:lnTo>
                  <a:lnTo>
                    <a:pt x="1305" y="869"/>
                  </a:lnTo>
                  <a:lnTo>
                    <a:pt x="1310" y="872"/>
                  </a:lnTo>
                  <a:lnTo>
                    <a:pt x="1324" y="867"/>
                  </a:lnTo>
                  <a:lnTo>
                    <a:pt x="1334" y="867"/>
                  </a:lnTo>
                  <a:lnTo>
                    <a:pt x="1308" y="886"/>
                  </a:lnTo>
                  <a:lnTo>
                    <a:pt x="1308" y="891"/>
                  </a:lnTo>
                  <a:lnTo>
                    <a:pt x="1326" y="876"/>
                  </a:lnTo>
                  <a:lnTo>
                    <a:pt x="1379" y="850"/>
                  </a:lnTo>
                  <a:lnTo>
                    <a:pt x="1402" y="846"/>
                  </a:lnTo>
                  <a:lnTo>
                    <a:pt x="1402" y="841"/>
                  </a:lnTo>
                  <a:lnTo>
                    <a:pt x="1395" y="829"/>
                  </a:lnTo>
                  <a:lnTo>
                    <a:pt x="1405" y="808"/>
                  </a:lnTo>
                  <a:lnTo>
                    <a:pt x="1412" y="808"/>
                  </a:lnTo>
                  <a:lnTo>
                    <a:pt x="1416" y="796"/>
                  </a:lnTo>
                  <a:lnTo>
                    <a:pt x="1419" y="791"/>
                  </a:lnTo>
                  <a:lnTo>
                    <a:pt x="1416" y="770"/>
                  </a:lnTo>
                  <a:lnTo>
                    <a:pt x="1412" y="763"/>
                  </a:lnTo>
                  <a:lnTo>
                    <a:pt x="1412" y="758"/>
                  </a:lnTo>
                  <a:lnTo>
                    <a:pt x="1416" y="746"/>
                  </a:lnTo>
                  <a:lnTo>
                    <a:pt x="1414" y="734"/>
                  </a:lnTo>
                  <a:lnTo>
                    <a:pt x="1419" y="720"/>
                  </a:lnTo>
                  <a:lnTo>
                    <a:pt x="1423" y="713"/>
                  </a:lnTo>
                  <a:lnTo>
                    <a:pt x="1428" y="699"/>
                  </a:lnTo>
                  <a:lnTo>
                    <a:pt x="1428" y="692"/>
                  </a:lnTo>
                  <a:lnTo>
                    <a:pt x="1431" y="685"/>
                  </a:lnTo>
                  <a:lnTo>
                    <a:pt x="1428" y="677"/>
                  </a:lnTo>
                  <a:lnTo>
                    <a:pt x="1431" y="67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D385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Google Shape;304;p22">
              <a:extLst>
                <a:ext uri="{FF2B5EF4-FFF2-40B4-BE49-F238E27FC236}">
                  <a16:creationId xmlns:a16="http://schemas.microsoft.com/office/drawing/2014/main" id="{59DE262F-8382-3A2D-C2E6-73D5CD03383F}"/>
                </a:ext>
              </a:extLst>
            </p:cNvPr>
            <p:cNvSpPr/>
            <p:nvPr/>
          </p:nvSpPr>
          <p:spPr>
            <a:xfrm>
              <a:off x="4680643" y="3214468"/>
              <a:ext cx="291288" cy="29128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90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06;p22">
              <a:extLst>
                <a:ext uri="{FF2B5EF4-FFF2-40B4-BE49-F238E27FC236}">
                  <a16:creationId xmlns:a16="http://schemas.microsoft.com/office/drawing/2014/main" id="{497246AC-6CA9-0486-F97B-09C78BDDC773}"/>
                </a:ext>
              </a:extLst>
            </p:cNvPr>
            <p:cNvSpPr/>
            <p:nvPr/>
          </p:nvSpPr>
          <p:spPr>
            <a:xfrm>
              <a:off x="4438000" y="3109205"/>
              <a:ext cx="291288" cy="29128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90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5-Point Star 7">
            <a:extLst>
              <a:ext uri="{FF2B5EF4-FFF2-40B4-BE49-F238E27FC236}">
                <a16:creationId xmlns:a16="http://schemas.microsoft.com/office/drawing/2014/main" id="{1F83F1A7-34C1-2CA3-5E08-0F426BCA3B20}"/>
              </a:ext>
            </a:extLst>
          </p:cNvPr>
          <p:cNvSpPr/>
          <p:nvPr/>
        </p:nvSpPr>
        <p:spPr>
          <a:xfrm>
            <a:off x="3695453" y="5616883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E7F16A8-A867-F835-6848-B7AFF9E146E3}"/>
              </a:ext>
            </a:extLst>
          </p:cNvPr>
          <p:cNvSpPr/>
          <p:nvPr/>
        </p:nvSpPr>
        <p:spPr>
          <a:xfrm>
            <a:off x="2222088" y="3426858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186A9B69-9EAE-4AE4-21BF-5E110B77B61B}"/>
              </a:ext>
            </a:extLst>
          </p:cNvPr>
          <p:cNvSpPr/>
          <p:nvPr/>
        </p:nvSpPr>
        <p:spPr>
          <a:xfrm>
            <a:off x="4503460" y="4289298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EF40E86-8B97-4F06-C6B9-DB31C601A269}"/>
              </a:ext>
            </a:extLst>
          </p:cNvPr>
          <p:cNvSpPr/>
          <p:nvPr/>
        </p:nvSpPr>
        <p:spPr>
          <a:xfrm>
            <a:off x="3355259" y="4711428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29956FB-31E6-1B86-5A5D-902CE76DD446}"/>
              </a:ext>
            </a:extLst>
          </p:cNvPr>
          <p:cNvGraphicFramePr>
            <a:graphicFrameLocks noGrp="1"/>
          </p:cNvGraphicFramePr>
          <p:nvPr/>
        </p:nvGraphicFramePr>
        <p:xfrm>
          <a:off x="5690219" y="1637082"/>
          <a:ext cx="5747037" cy="472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11923">
                  <a:extLst>
                    <a:ext uri="{9D8B030D-6E8A-4147-A177-3AD203B41FA5}">
                      <a16:colId xmlns:a16="http://schemas.microsoft.com/office/drawing/2014/main" val="418992948"/>
                    </a:ext>
                  </a:extLst>
                </a:gridCol>
                <a:gridCol w="1235114">
                  <a:extLst>
                    <a:ext uri="{9D8B030D-6E8A-4147-A177-3AD203B41FA5}">
                      <a16:colId xmlns:a16="http://schemas.microsoft.com/office/drawing/2014/main" val="1106556130"/>
                    </a:ext>
                  </a:extLst>
                </a:gridCol>
              </a:tblGrid>
              <a:tr h="24819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HS Grads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31319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Dallas (Dallas County Promise)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882392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Tarrant (Tarrant To and Through)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23,000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28328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Texoma (Grayson College)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1,700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485100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Red River (North Central Texas College)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442780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Tyler (Tyler Junior College)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3,500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71054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Bexar (Alamo College Promise)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22,000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626882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Howard College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995832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Odessa College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405029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Navarro College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557698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Austin 2030 (City of Austin)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20552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South Texas College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148089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Harris (Greater Houston To and Through)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373586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165,000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02916"/>
                  </a:ext>
                </a:extLst>
              </a:tr>
            </a:tbl>
          </a:graphicData>
        </a:graphic>
      </p:graphicFrame>
      <p:sp>
        <p:nvSpPr>
          <p:cNvPr id="13" name="5-Point Star 12">
            <a:extLst>
              <a:ext uri="{FF2B5EF4-FFF2-40B4-BE49-F238E27FC236}">
                <a16:creationId xmlns:a16="http://schemas.microsoft.com/office/drawing/2014/main" id="{3C6BBCB0-6346-C46F-6DAB-82E4A5B333EC}"/>
              </a:ext>
            </a:extLst>
          </p:cNvPr>
          <p:cNvSpPr/>
          <p:nvPr/>
        </p:nvSpPr>
        <p:spPr>
          <a:xfrm>
            <a:off x="4137829" y="3289663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63BDD89B-26FF-F079-6BCD-EE6C345580C1}"/>
              </a:ext>
            </a:extLst>
          </p:cNvPr>
          <p:cNvSpPr/>
          <p:nvPr/>
        </p:nvSpPr>
        <p:spPr>
          <a:xfrm>
            <a:off x="4720862" y="3340570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7925F84C-9232-6480-B4B8-35EBBEBED1EC}"/>
              </a:ext>
            </a:extLst>
          </p:cNvPr>
          <p:cNvSpPr/>
          <p:nvPr/>
        </p:nvSpPr>
        <p:spPr>
          <a:xfrm>
            <a:off x="3712254" y="3296872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B0080AA8-E074-E0FD-7637-08F111F83AF0}"/>
              </a:ext>
            </a:extLst>
          </p:cNvPr>
          <p:cNvSpPr/>
          <p:nvPr/>
        </p:nvSpPr>
        <p:spPr>
          <a:xfrm>
            <a:off x="3881984" y="2886305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D52C8206-F6A7-624F-0A94-09CD9CB90ACE}"/>
              </a:ext>
            </a:extLst>
          </p:cNvPr>
          <p:cNvSpPr/>
          <p:nvPr/>
        </p:nvSpPr>
        <p:spPr>
          <a:xfrm>
            <a:off x="4277614" y="2723541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06A54F43-4A84-050A-C5A4-A42888860F76}"/>
              </a:ext>
            </a:extLst>
          </p:cNvPr>
          <p:cNvSpPr/>
          <p:nvPr/>
        </p:nvSpPr>
        <p:spPr>
          <a:xfrm>
            <a:off x="3494852" y="4289297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08CB5196-5C6A-3807-DBFD-22722AEA3EDA}"/>
              </a:ext>
            </a:extLst>
          </p:cNvPr>
          <p:cNvSpPr/>
          <p:nvPr/>
        </p:nvSpPr>
        <p:spPr>
          <a:xfrm>
            <a:off x="4216854" y="3761712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9FD67016-AA67-2F23-C5A0-416588D7580B}"/>
              </a:ext>
            </a:extLst>
          </p:cNvPr>
          <p:cNvSpPr/>
          <p:nvPr/>
        </p:nvSpPr>
        <p:spPr>
          <a:xfrm>
            <a:off x="2556197" y="3414783"/>
            <a:ext cx="434804" cy="38792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1FB056-A0E0-3E9C-E3BA-E5B54A145E42}"/>
              </a:ext>
            </a:extLst>
          </p:cNvPr>
          <p:cNvSpPr txBox="1"/>
          <p:nvPr/>
        </p:nvSpPr>
        <p:spPr>
          <a:xfrm>
            <a:off x="4663381" y="6658176"/>
            <a:ext cx="1917513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Economic Mobility Systems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0480E0-7124-61B8-9873-673835EF09E5}"/>
              </a:ext>
            </a:extLst>
          </p:cNvPr>
          <p:cNvSpPr/>
          <p:nvPr/>
        </p:nvSpPr>
        <p:spPr>
          <a:xfrm>
            <a:off x="0" y="221431"/>
            <a:ext cx="12188241" cy="7079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5BDEB0-0457-8F9C-C5C4-E04A86C5D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5" y="322847"/>
            <a:ext cx="5798481" cy="516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C22FF49-DCBE-9706-6A64-FA6832467255}"/>
              </a:ext>
            </a:extLst>
          </p:cNvPr>
          <p:cNvSpPr txBox="1"/>
          <p:nvPr/>
        </p:nvSpPr>
        <p:spPr>
          <a:xfrm>
            <a:off x="6431964" y="353439"/>
            <a:ext cx="1351652" cy="51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5AFD0">
                    <a:lumMod val="75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Texas</a:t>
            </a:r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0FF75E9B-C428-B826-F0DE-1E23D1915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7" y="5921040"/>
            <a:ext cx="1425233" cy="7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51984" y="88785"/>
            <a:ext cx="6271839" cy="76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Matriculation Data </a:t>
            </a:r>
            <a:endParaRPr dirty="0"/>
          </a:p>
        </p:txBody>
      </p:sp>
      <p:grpSp>
        <p:nvGrpSpPr>
          <p:cNvPr id="125" name="Google Shape;125;p18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126" name="Google Shape;126;p18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Higher Education Enroll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-14629" t="-5532" r="28887" b="41849"/>
          <a:stretch/>
        </p:blipFill>
        <p:spPr>
          <a:xfrm>
            <a:off x="-2526888" y="436202"/>
            <a:ext cx="14718900" cy="56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3550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Program Requirements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200" y="15843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 dirty="0"/>
              <a:t>Complete the ApplyTexas application and submit FAFSA/TASFA application by July 1.</a:t>
            </a:r>
            <a:endParaRPr sz="3400" dirty="0"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 dirty="0"/>
              <a:t>Submit the Promise Pledge by June 1</a:t>
            </a:r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 dirty="0"/>
              <a:t>Register for Fall classes and select 12 credit hours of courses by July 1.</a:t>
            </a:r>
            <a:endParaRPr sz="3400" dirty="0"/>
          </a:p>
        </p:txBody>
      </p:sp>
      <p:grpSp>
        <p:nvGrpSpPr>
          <p:cNvPr id="157" name="Google Shape;157;p21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158" name="Google Shape;158;p21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590775" y="325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Pledge: What It Means for Students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715384" y="1828800"/>
            <a:ext cx="5153809" cy="341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dirty="0"/>
              <a:t>Students commitment to enrolling at STC </a:t>
            </a:r>
            <a:endParaRPr dirty="0"/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dirty="0"/>
              <a:t>Recruiters work with students to complete enrollment process earlier in the Senior year</a:t>
            </a:r>
            <a:endParaRPr dirty="0"/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dirty="0"/>
              <a:t>Year-round messaging targets both students and parents</a:t>
            </a:r>
            <a:endParaRPr dirty="0"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168" name="Google Shape;168;p22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8575" y="1449108"/>
            <a:ext cx="5607423" cy="373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3"/>
          <p:cNvGrpSpPr/>
          <p:nvPr/>
        </p:nvGrpSpPr>
        <p:grpSpPr>
          <a:xfrm rot="2869669">
            <a:off x="1325273" y="2265314"/>
            <a:ext cx="2034344" cy="2034344"/>
            <a:chOff x="0" y="0"/>
            <a:chExt cx="6350000" cy="6350000"/>
          </a:xfrm>
        </p:grpSpPr>
        <p:sp>
          <p:nvSpPr>
            <p:cNvPr id="177" name="Google Shape;177;p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 extrusionOk="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5203" r="-2520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8047902">
            <a:off x="8134193" y="2267327"/>
            <a:ext cx="2034344" cy="2034344"/>
            <a:chOff x="0" y="0"/>
            <a:chExt cx="6350000" cy="6350000"/>
          </a:xfrm>
        </p:grpSpPr>
        <p:sp>
          <p:nvSpPr>
            <p:cNvPr id="180" name="Google Shape;180;p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227013" y="334588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4711" r="-2471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2" name="Google Shape;182;p23"/>
          <p:cNvGrpSpPr/>
          <p:nvPr/>
        </p:nvGrpSpPr>
        <p:grpSpPr>
          <a:xfrm rot="-2889245">
            <a:off x="4705956" y="2265313"/>
            <a:ext cx="2034344" cy="2034344"/>
            <a:chOff x="0" y="0"/>
            <a:chExt cx="6350000" cy="6350000"/>
          </a:xfrm>
        </p:grpSpPr>
        <p:sp>
          <p:nvSpPr>
            <p:cNvPr id="183" name="Google Shape;183;p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4570" r="-2456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" name="Google Shape;185;p23"/>
          <p:cNvSpPr txBox="1"/>
          <p:nvPr/>
        </p:nvSpPr>
        <p:spPr>
          <a:xfrm>
            <a:off x="1464455" y="977964"/>
            <a:ext cx="8517345" cy="3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2284C"/>
                </a:solidFill>
                <a:latin typeface="Avenir Next LT Pro" panose="020B0504020202020204" pitchFamily="34" charset="0"/>
                <a:ea typeface="League Spartan"/>
                <a:cs typeface="League Spartan"/>
                <a:sym typeface="League Spartan"/>
              </a:rPr>
              <a:t>BENEFITS FOR STUDENTS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61838" y="4840612"/>
            <a:ext cx="2878757" cy="38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3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TUITION GRANTED</a:t>
            </a:r>
            <a:endParaRPr dirty="0"/>
          </a:p>
        </p:txBody>
      </p:sp>
      <p:sp>
        <p:nvSpPr>
          <p:cNvPr id="187" name="Google Shape;187;p23"/>
          <p:cNvSpPr txBox="1"/>
          <p:nvPr/>
        </p:nvSpPr>
        <p:spPr>
          <a:xfrm>
            <a:off x="4382855" y="4854327"/>
            <a:ext cx="2801787" cy="80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3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COACHING AND MENTORING</a:t>
            </a:r>
            <a:endParaRPr dirty="0"/>
          </a:p>
        </p:txBody>
      </p:sp>
      <p:sp>
        <p:nvSpPr>
          <p:cNvPr id="188" name="Google Shape;188;p23"/>
          <p:cNvSpPr txBox="1"/>
          <p:nvPr/>
        </p:nvSpPr>
        <p:spPr>
          <a:xfrm>
            <a:off x="7569200" y="4830632"/>
            <a:ext cx="3510604" cy="80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3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PERSONALIZED SUPPORT</a:t>
            </a:r>
            <a:endParaRPr dirty="0"/>
          </a:p>
        </p:txBody>
      </p:sp>
      <p:grpSp>
        <p:nvGrpSpPr>
          <p:cNvPr id="189" name="Google Shape;189;p23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190" name="Google Shape;190;p23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A0088-FCFA-2A0D-FBE0-5D38C6AE1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AF8B-B39C-EBED-4EAE-E1D30375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BD9F-1C93-8A98-574F-320B7A85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Presenting the case for advising reform</a:t>
            </a:r>
          </a:p>
          <a:p>
            <a:r>
              <a:rPr lang="en-US" sz="3600" dirty="0"/>
              <a:t>Identification of student barriers</a:t>
            </a:r>
          </a:p>
          <a:p>
            <a:r>
              <a:rPr lang="en-US" sz="3600" dirty="0"/>
              <a:t>Conducting needs assessment</a:t>
            </a:r>
          </a:p>
          <a:p>
            <a:r>
              <a:rPr lang="en-US" sz="3600" dirty="0"/>
              <a:t>Trustee oversight framework</a:t>
            </a:r>
          </a:p>
          <a:p>
            <a:r>
              <a:rPr lang="en-US" sz="3600" dirty="0"/>
              <a:t>Implementing innovative advising</a:t>
            </a:r>
          </a:p>
          <a:p>
            <a:r>
              <a:rPr lang="en-US" sz="3600" dirty="0"/>
              <a:t>Expanding strategic initiatives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Student Enrollment and Engagement</a:t>
            </a:r>
            <a:endParaRPr dirty="0"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 b="1" dirty="0"/>
              <a:t>Senior Year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Fall - Application, FAFSA, Pledge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Spring - All Access (Registration)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Summer – Recruiter Case Load/Community Pop Up Registration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 b="1" dirty="0"/>
              <a:t>First Year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Resource Fairs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Advisor Meet and Great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Career Preparation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Tools and Tips for Scholars Success</a:t>
            </a:r>
          </a:p>
          <a:p>
            <a:pPr lvl="1" indent="-457200">
              <a:spcBef>
                <a:spcPts val="0"/>
              </a:spcBef>
              <a:buSzPts val="3400"/>
            </a:pPr>
            <a:r>
              <a:rPr lang="en-US" sz="2600" dirty="0"/>
              <a:t>Meet the Director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199" name="Google Shape;199;p24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00" name="Google Shape;200;p24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278241" y="235924"/>
            <a:ext cx="10515600" cy="8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Salesforce</a:t>
            </a:r>
            <a:endParaRPr dirty="0"/>
          </a:p>
        </p:txBody>
      </p:sp>
      <p:grpSp>
        <p:nvGrpSpPr>
          <p:cNvPr id="208" name="Google Shape;208;p25"/>
          <p:cNvGrpSpPr/>
          <p:nvPr/>
        </p:nvGrpSpPr>
        <p:grpSpPr>
          <a:xfrm>
            <a:off x="810536" y="1194424"/>
            <a:ext cx="4585527" cy="4585527"/>
            <a:chOff x="127" y="106854"/>
            <a:chExt cx="4585527" cy="4585527"/>
          </a:xfrm>
        </p:grpSpPr>
        <p:sp>
          <p:nvSpPr>
            <p:cNvPr id="209" name="Google Shape;209;p25"/>
            <p:cNvSpPr/>
            <p:nvPr/>
          </p:nvSpPr>
          <p:spPr>
            <a:xfrm>
              <a:off x="1558449" y="106854"/>
              <a:ext cx="1468883" cy="1468883"/>
            </a:xfrm>
            <a:prstGeom prst="ellipse">
              <a:avLst/>
            </a:prstGeom>
            <a:solidFill>
              <a:srgbClr val="12284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1773562" y="321967"/>
              <a:ext cx="1038657" cy="1038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Pledge</a:t>
              </a:r>
              <a:endParaRPr dirty="0"/>
            </a:p>
          </p:txBody>
        </p:sp>
        <p:sp>
          <p:nvSpPr>
            <p:cNvPr id="211" name="Google Shape;211;p25"/>
            <p:cNvSpPr/>
            <p:nvPr/>
          </p:nvSpPr>
          <p:spPr>
            <a:xfrm rot="2700000">
              <a:off x="2869504" y="1364788"/>
              <a:ext cx="389505" cy="4957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8B19"/>
            </a:solidFill>
            <a:ln w="9525" cap="flat" cmpd="sng">
              <a:solidFill>
                <a:srgbClr val="AD8B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5"/>
            <p:cNvSpPr txBox="1"/>
            <p:nvPr/>
          </p:nvSpPr>
          <p:spPr>
            <a:xfrm rot="2700000">
              <a:off x="2886616" y="1422625"/>
              <a:ext cx="272654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116771" y="1665176"/>
              <a:ext cx="1468883" cy="1468883"/>
            </a:xfrm>
            <a:prstGeom prst="ellipse">
              <a:avLst/>
            </a:prstGeom>
            <a:solidFill>
              <a:srgbClr val="12284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5"/>
            <p:cNvSpPr txBox="1"/>
            <p:nvPr/>
          </p:nvSpPr>
          <p:spPr>
            <a:xfrm>
              <a:off x="3331884" y="1880289"/>
              <a:ext cx="1038657" cy="1038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Admission</a:t>
              </a:r>
              <a:endParaRPr dirty="0"/>
            </a:p>
          </p:txBody>
        </p:sp>
        <p:sp>
          <p:nvSpPr>
            <p:cNvPr id="215" name="Google Shape;215;p25"/>
            <p:cNvSpPr/>
            <p:nvPr/>
          </p:nvSpPr>
          <p:spPr>
            <a:xfrm rot="8100000">
              <a:off x="2885094" y="2923110"/>
              <a:ext cx="389505" cy="4957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5"/>
            <p:cNvSpPr txBox="1"/>
            <p:nvPr/>
          </p:nvSpPr>
          <p:spPr>
            <a:xfrm rot="-2700000">
              <a:off x="2984833" y="2980947"/>
              <a:ext cx="272654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1558449" y="3223498"/>
              <a:ext cx="1468883" cy="1468883"/>
            </a:xfrm>
            <a:prstGeom prst="ellipse">
              <a:avLst/>
            </a:prstGeom>
            <a:solidFill>
              <a:srgbClr val="12284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5"/>
            <p:cNvSpPr txBox="1"/>
            <p:nvPr/>
          </p:nvSpPr>
          <p:spPr>
            <a:xfrm>
              <a:off x="1773562" y="3438611"/>
              <a:ext cx="1038657" cy="1038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Aid</a:t>
              </a:r>
              <a:endParaRPr dirty="0"/>
            </a:p>
          </p:txBody>
        </p:sp>
        <p:sp>
          <p:nvSpPr>
            <p:cNvPr id="219" name="Google Shape;219;p25"/>
            <p:cNvSpPr/>
            <p:nvPr/>
          </p:nvSpPr>
          <p:spPr>
            <a:xfrm rot="-8100000">
              <a:off x="1326772" y="2938700"/>
              <a:ext cx="389505" cy="4957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5"/>
            <p:cNvSpPr txBox="1"/>
            <p:nvPr/>
          </p:nvSpPr>
          <p:spPr>
            <a:xfrm rot="2700000">
              <a:off x="1426511" y="3079163"/>
              <a:ext cx="272654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127" y="1665176"/>
              <a:ext cx="1468883" cy="1468883"/>
            </a:xfrm>
            <a:prstGeom prst="ellipse">
              <a:avLst/>
            </a:prstGeom>
            <a:solidFill>
              <a:srgbClr val="12284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5"/>
            <p:cNvSpPr txBox="1"/>
            <p:nvPr/>
          </p:nvSpPr>
          <p:spPr>
            <a:xfrm>
              <a:off x="215240" y="1880289"/>
              <a:ext cx="1146036" cy="1038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Registration</a:t>
              </a:r>
              <a:endParaRPr dirty="0"/>
            </a:p>
          </p:txBody>
        </p:sp>
        <p:sp>
          <p:nvSpPr>
            <p:cNvPr id="223" name="Google Shape;223;p25"/>
            <p:cNvSpPr/>
            <p:nvPr/>
          </p:nvSpPr>
          <p:spPr>
            <a:xfrm rot="-2700000">
              <a:off x="1311182" y="1380378"/>
              <a:ext cx="389505" cy="4957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8B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5"/>
            <p:cNvSpPr txBox="1"/>
            <p:nvPr/>
          </p:nvSpPr>
          <p:spPr>
            <a:xfrm rot="-2700000">
              <a:off x="1328294" y="1520841"/>
              <a:ext cx="272654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5"/>
          <p:cNvSpPr txBox="1"/>
          <p:nvPr/>
        </p:nvSpPr>
        <p:spPr>
          <a:xfrm>
            <a:off x="6095999" y="1514480"/>
            <a:ext cx="5145741" cy="43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Allows real-time tracking and monitoring of student enrollment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Customized communications guide students through enrollment process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Targets both students and parents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Two (2) licenses provided to each high school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25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27" name="Google Shape;227;p25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8" name="Google Shape;22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Data-Driven Decision Making</a:t>
            </a:r>
            <a:endParaRPr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Cohort tracking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Real-time analytics and metrics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Quantifiable outcomes for recruiters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Enrollment trend analysis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266" name="Google Shape;266;p29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67" name="Google Shape;267;p29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" name="Google Shape;26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9" name="Google Shape;26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4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00" name="Google Shape;200;p24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143332-E53E-4192-AA12-A11EE9B8F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72240"/>
              </p:ext>
            </p:extLst>
          </p:nvPr>
        </p:nvGraphicFramePr>
        <p:xfrm>
          <a:off x="409901" y="252654"/>
          <a:ext cx="11372196" cy="5693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474">
                  <a:extLst>
                    <a:ext uri="{9D8B030D-6E8A-4147-A177-3AD203B41FA5}">
                      <a16:colId xmlns:a16="http://schemas.microsoft.com/office/drawing/2014/main" val="2702640288"/>
                    </a:ext>
                  </a:extLst>
                </a:gridCol>
                <a:gridCol w="2108772">
                  <a:extLst>
                    <a:ext uri="{9D8B030D-6E8A-4147-A177-3AD203B41FA5}">
                      <a16:colId xmlns:a16="http://schemas.microsoft.com/office/drawing/2014/main" val="3419759802"/>
                    </a:ext>
                  </a:extLst>
                </a:gridCol>
                <a:gridCol w="1728502">
                  <a:extLst>
                    <a:ext uri="{9D8B030D-6E8A-4147-A177-3AD203B41FA5}">
                      <a16:colId xmlns:a16="http://schemas.microsoft.com/office/drawing/2014/main" val="1369011737"/>
                    </a:ext>
                  </a:extLst>
                </a:gridCol>
                <a:gridCol w="1578697">
                  <a:extLst>
                    <a:ext uri="{9D8B030D-6E8A-4147-A177-3AD203B41FA5}">
                      <a16:colId xmlns:a16="http://schemas.microsoft.com/office/drawing/2014/main" val="2404169705"/>
                    </a:ext>
                  </a:extLst>
                </a:gridCol>
                <a:gridCol w="1670884">
                  <a:extLst>
                    <a:ext uri="{9D8B030D-6E8A-4147-A177-3AD203B41FA5}">
                      <a16:colId xmlns:a16="http://schemas.microsoft.com/office/drawing/2014/main" val="2390789032"/>
                    </a:ext>
                  </a:extLst>
                </a:gridCol>
                <a:gridCol w="1867937">
                  <a:extLst>
                    <a:ext uri="{9D8B030D-6E8A-4147-A177-3AD203B41FA5}">
                      <a16:colId xmlns:a16="http://schemas.microsoft.com/office/drawing/2014/main" val="2462630488"/>
                    </a:ext>
                  </a:extLst>
                </a:gridCol>
                <a:gridCol w="1195930">
                  <a:extLst>
                    <a:ext uri="{9D8B030D-6E8A-4147-A177-3AD203B41FA5}">
                      <a16:colId xmlns:a16="http://schemas.microsoft.com/office/drawing/2014/main" val="3534931204"/>
                    </a:ext>
                  </a:extLst>
                </a:gridCol>
              </a:tblGrid>
              <a:tr h="1180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 of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Targeted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Pledges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Enrolled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Enrolled Meeting All Requirements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381408359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4.7.25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13,876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2,811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3542325682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4.21.25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13,979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3876800073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14,050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3,253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1,274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4074628394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5.19.25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14,050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3,327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80361447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6.2.25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14,333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3,519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1,281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4204898639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6.16.25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14,389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3,570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1,371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3663147114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7.7.25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14,530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3,632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2,442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2358772315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7.14.25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14,580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3,678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2,442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2893461937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7.21.25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14,580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3,792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2,686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10%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1,752</a:t>
                      </a:r>
                    </a:p>
                  </a:txBody>
                  <a:tcPr marL="58905" marR="589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15%</a:t>
                      </a:r>
                    </a:p>
                  </a:txBody>
                  <a:tcPr marL="58905" marR="58905" marT="0" marB="0" anchor="ctr"/>
                </a:tc>
                <a:extLst>
                  <a:ext uri="{0D108BD9-81ED-4DB2-BD59-A6C34878D82A}">
                    <a16:rowId xmlns:a16="http://schemas.microsoft.com/office/drawing/2014/main" val="23487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Seamless Student Experience</a:t>
            </a:r>
            <a:endParaRPr dirty="0"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Onboarding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Summer Bridge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Case Management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First Year Engagement Activities</a:t>
            </a:r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Hand-off to Academic/Technical Program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37" name="Google Shape;237;p26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Core Strategies</a:t>
            </a:r>
            <a:endParaRPr dirty="0"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Dual enrollment matriculation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Financial support and financial aid timeline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Degree pathways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Partnerships with high schools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Parental Support and involvement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246" name="Google Shape;246;p27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47" name="Google Shape;247;p27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8" name="Google Shape;24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Partnership Framework</a:t>
            </a:r>
            <a:endParaRPr dirty="0"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School districts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Regional educational service center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Community organizations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Regional and national philanthropy</a:t>
            </a:r>
            <a:endParaRPr sz="3400" dirty="0"/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dirty="0"/>
              <a:t>Business and industry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pSp>
        <p:nvGrpSpPr>
          <p:cNvPr id="256" name="Google Shape;256;p28"/>
          <p:cNvGrpSpPr/>
          <p:nvPr/>
        </p:nvGrpSpPr>
        <p:grpSpPr>
          <a:xfrm>
            <a:off x="0" y="6028233"/>
            <a:ext cx="12192000" cy="851646"/>
            <a:chOff x="0" y="6028233"/>
            <a:chExt cx="12192000" cy="851646"/>
          </a:xfrm>
        </p:grpSpPr>
        <p:sp>
          <p:nvSpPr>
            <p:cNvPr id="257" name="Google Shape;257;p28"/>
            <p:cNvSpPr/>
            <p:nvPr/>
          </p:nvSpPr>
          <p:spPr>
            <a:xfrm>
              <a:off x="0" y="6088828"/>
              <a:ext cx="12192000" cy="769172"/>
            </a:xfrm>
            <a:prstGeom prst="rect">
              <a:avLst/>
            </a:prstGeom>
            <a:solidFill>
              <a:srgbClr val="12284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3108" y="6028233"/>
              <a:ext cx="4585783" cy="8516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-30548"/>
            <a:ext cx="1164335" cy="10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a stage&#10;&#10;AI-generated content may be incorrect.">
            <a:extLst>
              <a:ext uri="{FF2B5EF4-FFF2-40B4-BE49-F238E27FC236}">
                <a16:creationId xmlns:a16="http://schemas.microsoft.com/office/drawing/2014/main" id="{044B5CE5-7FE0-D1EC-F503-5972BDE2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"/>
            <a:ext cx="121920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5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F6D49-B358-C1C0-98AF-5FDABB50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85E7-28C7-A2DF-5553-A47D8DC9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for Trustees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85FC-64DD-91D6-1360-CF3AABF0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Institutional reforms are strategic investments, not just operational upgrades</a:t>
            </a:r>
          </a:p>
          <a:p>
            <a:r>
              <a:rPr lang="en-US" sz="3200" dirty="0"/>
              <a:t>Governance alignment and support enable scale and sustainability</a:t>
            </a:r>
          </a:p>
          <a:p>
            <a:r>
              <a:rPr lang="en-US" sz="3200" dirty="0"/>
              <a:t>STC provides a replicable model for reform tied to outcomes</a:t>
            </a:r>
          </a:p>
          <a:p>
            <a:r>
              <a:rPr lang="en-US" sz="3200" dirty="0"/>
              <a:t>Trustees play a pivotal role in ensuring every student ‘experiences exceptional</a:t>
            </a:r>
            <a:r>
              <a:rPr lang="en-US" dirty="0"/>
              <a:t>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B49A-60D4-32D4-05DF-2DBCC280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070-40EE-D5E9-2F40-19D6448D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6A19-1AFC-847F-3D34-F6709325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ts val="2800"/>
              <a:buNone/>
            </a:pPr>
            <a:r>
              <a:rPr lang="en-US" dirty="0"/>
              <a:t>Melissa Pe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ña-Montes</a:t>
            </a:r>
          </a:p>
          <a:p>
            <a:pPr marL="0" indent="0">
              <a:buSzPts val="2800"/>
              <a:buNone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Director of Promise Program and Enrollment Management</a:t>
            </a:r>
          </a:p>
          <a:p>
            <a:pPr marL="0" indent="0">
              <a:buSzPts val="2800"/>
              <a:buNone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mpena270@southtexascollege.edu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2800"/>
              <a:buNone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2800"/>
              <a:buNone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Dr. Matthew Hebbard</a:t>
            </a:r>
          </a:p>
          <a:p>
            <a:pPr marL="0" indent="0">
              <a:buSzPts val="2800"/>
              <a:buNone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VP for Student Affairs and Enrollment Management</a:t>
            </a:r>
          </a:p>
          <a:p>
            <a:pPr marL="0" indent="0">
              <a:buSzPts val="2800"/>
              <a:buNone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mshebbar@southtexascollege.edu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4D46-6B80-4106-A111-EE0FB688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Advising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6421-85D3-48EB-9980-3E2967FC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Manual and paper-based processes</a:t>
            </a:r>
          </a:p>
          <a:p>
            <a:r>
              <a:rPr lang="en-US" sz="3600" dirty="0"/>
              <a:t>Inability to track student progress to completion</a:t>
            </a:r>
          </a:p>
          <a:p>
            <a:r>
              <a:rPr lang="en-US" sz="3600" dirty="0"/>
              <a:t>Students delaying graduation</a:t>
            </a:r>
          </a:p>
          <a:p>
            <a:r>
              <a:rPr lang="en-US" sz="3600" dirty="0"/>
              <a:t>Lack of awareness of financial aid status</a:t>
            </a:r>
          </a:p>
          <a:p>
            <a:r>
              <a:rPr lang="en-US" sz="3600" dirty="0"/>
              <a:t>Difficulty in transition from high school to college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1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593C-508E-9191-A246-676C3C3B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0D22-773E-0EEA-60A3-128DE511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6E3A-99FB-95BE-3622-EA50E6DA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Lack of knowledge of degree plans and courses</a:t>
            </a:r>
          </a:p>
          <a:p>
            <a:r>
              <a:rPr lang="en-US" sz="3600" dirty="0"/>
              <a:t>Difficulty understanding financial aid eligibility</a:t>
            </a:r>
          </a:p>
          <a:p>
            <a:r>
              <a:rPr lang="en-US" sz="3600" dirty="0"/>
              <a:t>Taking courses not counting toward graduation</a:t>
            </a:r>
          </a:p>
          <a:p>
            <a:r>
              <a:rPr lang="en-US" sz="3600" dirty="0"/>
              <a:t>Financial stresses and family responsibilities</a:t>
            </a:r>
          </a:p>
          <a:p>
            <a:r>
              <a:rPr lang="en-US" sz="3600" dirty="0"/>
              <a:t>Lack of a clear pathway to career and completion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1AB0B7-102C-474E-B1A9-CEFCD87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Needs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C25032-139A-4567-877C-8A43DAAD3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3158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23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4975F-D3FB-DB4A-0885-8D171C98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92A1-18FF-B2B9-FA12-74CE65F7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Oversight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C6DF-F386-03CD-9991-A287D7D07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How does this align with the College’s Strategic Plan?</a:t>
            </a:r>
          </a:p>
          <a:p>
            <a:r>
              <a:rPr lang="en-US" sz="3600" dirty="0"/>
              <a:t>What </a:t>
            </a:r>
            <a:r>
              <a:rPr lang="en-US" sz="3600" dirty="0">
                <a:hlinkClick r:id="rId2"/>
              </a:rPr>
              <a:t>metrics</a:t>
            </a:r>
            <a:r>
              <a:rPr lang="en-US" sz="3600" dirty="0"/>
              <a:t> define success (enrollment, persistence, completion)?</a:t>
            </a:r>
          </a:p>
          <a:p>
            <a:r>
              <a:rPr lang="en-US" sz="3600" dirty="0"/>
              <a:t>How are we sustaining leadership and reform momentum?</a:t>
            </a:r>
          </a:p>
          <a:p>
            <a:r>
              <a:rPr lang="en-US" sz="3600" dirty="0"/>
              <a:t>How do we balance consistency with personalization in student support?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981B90E-D123-B5DE-DAB9-D6D802B2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26C71-26B9-CFE2-C548-5463C12D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C22A-B67F-2648-5FB3-DE9AAD22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Advising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9472-C8CF-BCAD-C1C4-AA032DA3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Holistic and student-centered</a:t>
            </a:r>
          </a:p>
          <a:p>
            <a:r>
              <a:rPr lang="en-US" sz="3600" dirty="0"/>
              <a:t>Coaching and mentoring</a:t>
            </a:r>
          </a:p>
          <a:p>
            <a:r>
              <a:rPr lang="en-US" sz="3600" dirty="0"/>
              <a:t>Case management</a:t>
            </a:r>
          </a:p>
          <a:p>
            <a:r>
              <a:rPr lang="en-US" sz="3600" dirty="0"/>
              <a:t>One-stop shop</a:t>
            </a:r>
          </a:p>
          <a:p>
            <a:r>
              <a:rPr lang="en-US" sz="3600" dirty="0"/>
              <a:t>Financial aid, application, TSI status</a:t>
            </a:r>
          </a:p>
          <a:p>
            <a:r>
              <a:rPr lang="en-US" sz="3600" dirty="0"/>
              <a:t>Access to high school counselors</a:t>
            </a:r>
          </a:p>
          <a:p>
            <a:r>
              <a:rPr lang="en-US" sz="3600" dirty="0"/>
              <a:t>Philanthropic support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0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F078-A2A4-4AFB-A31D-44E53DD9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Barriers Stop 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7F13-1DCE-429B-8B15-B362C5C53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029" y="2509836"/>
            <a:ext cx="2243667" cy="612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71%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14E2E-A146-4259-BC34-629E5DB83C7B}"/>
              </a:ext>
            </a:extLst>
          </p:cNvPr>
          <p:cNvSpPr txBox="1"/>
          <p:nvPr/>
        </p:nvSpPr>
        <p:spPr>
          <a:xfrm>
            <a:off x="1415029" y="3501614"/>
            <a:ext cx="22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Receive Financial Aid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BD74A9-8E39-49F9-990D-16B4BCF369EB}"/>
              </a:ext>
            </a:extLst>
          </p:cNvPr>
          <p:cNvSpPr txBox="1">
            <a:spLocks/>
          </p:cNvSpPr>
          <p:nvPr/>
        </p:nvSpPr>
        <p:spPr>
          <a:xfrm>
            <a:off x="4974166" y="2509835"/>
            <a:ext cx="2243667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000" b="1" dirty="0"/>
              <a:t>44%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F2D6-9363-49F0-AC04-DDE58A6CAE9A}"/>
              </a:ext>
            </a:extLst>
          </p:cNvPr>
          <p:cNvSpPr txBox="1"/>
          <p:nvPr/>
        </p:nvSpPr>
        <p:spPr>
          <a:xfrm>
            <a:off x="4974165" y="3501614"/>
            <a:ext cx="224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Former Students Stopped Out Due to Financial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80ECA-6CC2-4644-83B8-6A22E7066197}"/>
              </a:ext>
            </a:extLst>
          </p:cNvPr>
          <p:cNvSpPr txBox="1"/>
          <p:nvPr/>
        </p:nvSpPr>
        <p:spPr>
          <a:xfrm>
            <a:off x="0" y="6156367"/>
            <a:ext cx="874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Sources:</a:t>
            </a:r>
          </a:p>
          <a:p>
            <a:r>
              <a:rPr lang="en-US" sz="1000" i="1" dirty="0"/>
              <a:t>2025 STC Student Financial Services Data </a:t>
            </a:r>
          </a:p>
          <a:p>
            <a:r>
              <a:rPr lang="en-US" sz="1000" i="1" dirty="0"/>
              <a:t>2024 Trellis STC Re-Engagement Survey</a:t>
            </a:r>
          </a:p>
          <a:p>
            <a:r>
              <a:rPr lang="en-US" sz="1000" i="1" dirty="0"/>
              <a:t>2024 STC Survey of Entering Student Engagement (SENSE)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7A786-1FC8-45F1-9570-F6922D6FF646}"/>
              </a:ext>
            </a:extLst>
          </p:cNvPr>
          <p:cNvSpPr txBox="1">
            <a:spLocks/>
          </p:cNvSpPr>
          <p:nvPr/>
        </p:nvSpPr>
        <p:spPr>
          <a:xfrm>
            <a:off x="8533304" y="2509835"/>
            <a:ext cx="2243667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000" b="1" dirty="0"/>
              <a:t>35%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2C0DA-3EDE-4392-8891-8374B65A7196}"/>
              </a:ext>
            </a:extLst>
          </p:cNvPr>
          <p:cNvSpPr txBox="1"/>
          <p:nvPr/>
        </p:nvSpPr>
        <p:spPr>
          <a:xfrm>
            <a:off x="8533304" y="3501614"/>
            <a:ext cx="22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Struggle to Pay Bills</a:t>
            </a:r>
          </a:p>
        </p:txBody>
      </p:sp>
    </p:spTree>
    <p:extLst>
      <p:ext uri="{BB962C8B-B14F-4D97-AF65-F5344CB8AC3E}">
        <p14:creationId xmlns:p14="http://schemas.microsoft.com/office/powerpoint/2010/main" val="390056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1155AA"/>
      </a:hlink>
      <a:folHlink>
        <a:srgbClr val="552D81"/>
      </a:folHlink>
    </a:clrScheme>
    <a:fontScheme name="Custom 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C_PowerPoint_Pattern_White.potx" id="{AEAA34AB-5062-42C1-A52F-A6BEDD4AE5B0}" vid="{11318DB3-4C80-4032-ADD6-F158FB8814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52c03c2d-b5cc-49f5-9f36-abc2b6e7a6ba">
      <Url xsi:nil="true"/>
      <Description xsi:nil="true"/>
    </Hyperlink>
    <lcf76f155ced4ddcb4097134ff3c332f xmlns="52c03c2d-b5cc-49f5-9f36-abc2b6e7a6ba">
      <Terms xmlns="http://schemas.microsoft.com/office/infopath/2007/PartnerControls"/>
    </lcf76f155ced4ddcb4097134ff3c332f>
    <Date_x002d_Time xmlns="52c03c2d-b5cc-49f5-9f36-abc2b6e7a6ba" xsi:nil="true"/>
    <TaxCatchAll xmlns="e19c9fbd-bc82-4acb-94e1-c667a75ebb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7D5C4D06AB546BAD4448FF0557DF0" ma:contentTypeVersion="18" ma:contentTypeDescription="Create a new document." ma:contentTypeScope="" ma:versionID="674b26bac949ed6f8bd04c3a72a4fbbc">
  <xsd:schema xmlns:xsd="http://www.w3.org/2001/XMLSchema" xmlns:xs="http://www.w3.org/2001/XMLSchema" xmlns:p="http://schemas.microsoft.com/office/2006/metadata/properties" xmlns:ns2="52c03c2d-b5cc-49f5-9f36-abc2b6e7a6ba" xmlns:ns3="e19c9fbd-bc82-4acb-94e1-c667a75ebb49" targetNamespace="http://schemas.microsoft.com/office/2006/metadata/properties" ma:root="true" ma:fieldsID="2ae08b5bec38ee48a6a71ece7d5865a6" ns2:_="" ns3:_="">
    <xsd:import namespace="52c03c2d-b5cc-49f5-9f36-abc2b6e7a6ba"/>
    <xsd:import namespace="e19c9fbd-bc82-4acb-94e1-c667a75ebb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Date_x002d_Time" minOccurs="0"/>
                <xsd:element ref="ns2:Hyper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03c2d-b5cc-49f5-9f36-abc2b6e7a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4fabea5-ab1a-4e70-8666-7b07c30f5d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_x002d_Time" ma:index="23" nillable="true" ma:displayName="Date-Time" ma:format="DateTime" ma:internalName="Date_x002d_Time">
      <xsd:simpleType>
        <xsd:restriction base="dms:DateTime"/>
      </xsd:simple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c9fbd-bc82-4acb-94e1-c667a75ebb4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dd5a7c6-7a75-4d04-8c62-6c83e50410ae}" ma:internalName="TaxCatchAll" ma:showField="CatchAllData" ma:web="e19c9fbd-bc82-4acb-94e1-c667a75eb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9FE19-65AD-4564-AC2C-7C472C1B0973}">
  <ds:schemaRefs>
    <ds:schemaRef ds:uri="http://schemas.microsoft.com/office/2006/metadata/properties"/>
    <ds:schemaRef ds:uri="http://schemas.microsoft.com/office/infopath/2007/PartnerControls"/>
    <ds:schemaRef ds:uri="52c03c2d-b5cc-49f5-9f36-abc2b6e7a6ba"/>
    <ds:schemaRef ds:uri="e19c9fbd-bc82-4acb-94e1-c667a75ebb49"/>
  </ds:schemaRefs>
</ds:datastoreItem>
</file>

<file path=customXml/itemProps2.xml><?xml version="1.0" encoding="utf-8"?>
<ds:datastoreItem xmlns:ds="http://schemas.openxmlformats.org/officeDocument/2006/customXml" ds:itemID="{5DDC8F2E-41A2-4999-8356-0425549DC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10528-E7C4-4225-9B7B-58A7638A9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03c2d-b5cc-49f5-9f36-abc2b6e7a6ba"/>
    <ds:schemaRef ds:uri="e19c9fbd-bc82-4acb-94e1-c667a75eb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PPT-Pattern-White</Template>
  <TotalTime>628</TotalTime>
  <Words>857</Words>
  <Application>Microsoft Office PowerPoint</Application>
  <PresentationFormat>Widescreen</PresentationFormat>
  <Paragraphs>253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Avenir Next LT Pro</vt:lpstr>
      <vt:lpstr>Calibri</vt:lpstr>
      <vt:lpstr>HelveticaNeueLT Pro 45 Lt</vt:lpstr>
      <vt:lpstr>Poppins</vt:lpstr>
      <vt:lpstr>Office Theme</vt:lpstr>
      <vt:lpstr>From Advising to Impact</vt:lpstr>
      <vt:lpstr>Session Agenda</vt:lpstr>
      <vt:lpstr>The Case for Advising Reform</vt:lpstr>
      <vt:lpstr>Student Barriers</vt:lpstr>
      <vt:lpstr>Conducting a Needs Assessment</vt:lpstr>
      <vt:lpstr>Trustee Oversight Framework</vt:lpstr>
      <vt:lpstr>PowerPoint Presentation</vt:lpstr>
      <vt:lpstr>Innovative Advising Model</vt:lpstr>
      <vt:lpstr>Financial Barriers Stop Outs</vt:lpstr>
      <vt:lpstr>JagReconnect </vt:lpstr>
      <vt:lpstr>JagReconnect Program Success Rates</vt:lpstr>
      <vt:lpstr>PowerPoint Presentation</vt:lpstr>
      <vt:lpstr>What is Valley Promise?</vt:lpstr>
      <vt:lpstr>Student Profile</vt:lpstr>
      <vt:lpstr>The following regional collaboratives represent the potential to impact 50% of Texas HS Grads  (1 in 25 American HS Graduates)</vt:lpstr>
      <vt:lpstr>Matriculation Data </vt:lpstr>
      <vt:lpstr>Program Requirements</vt:lpstr>
      <vt:lpstr>The Pledge: What It Means for Students</vt:lpstr>
      <vt:lpstr>PowerPoint Presentation</vt:lpstr>
      <vt:lpstr>Student Enrollment and Engagement</vt:lpstr>
      <vt:lpstr>Salesforce</vt:lpstr>
      <vt:lpstr>Data-Driven Decision Making</vt:lpstr>
      <vt:lpstr>PowerPoint Presentation</vt:lpstr>
      <vt:lpstr>Seamless Student Experience</vt:lpstr>
      <vt:lpstr>Core Strategies</vt:lpstr>
      <vt:lpstr>Partnership Framework</vt:lpstr>
      <vt:lpstr>PowerPoint Presentation</vt:lpstr>
      <vt:lpstr>Key Takeaways for Trustees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Retention and Enrollment Strategies</dc:title>
  <dc:creator>Otoniel Matamoros</dc:creator>
  <cp:lastModifiedBy>Matthew Hebbard</cp:lastModifiedBy>
  <cp:revision>27</cp:revision>
  <dcterms:created xsi:type="dcterms:W3CDTF">2025-06-02T15:45:27Z</dcterms:created>
  <dcterms:modified xsi:type="dcterms:W3CDTF">2025-09-09T01:01:26Z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0x0101006547D5C4D06AB546BAD4448FF0557DF0</vt:lpwstr>
  </property>
</Properties>
</file>