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8"/>
  </p:notesMasterIdLst>
  <p:sldIdLst>
    <p:sldId id="256" r:id="rId5"/>
    <p:sldId id="279" r:id="rId6"/>
    <p:sldId id="276" r:id="rId7"/>
    <p:sldId id="322" r:id="rId8"/>
    <p:sldId id="324" r:id="rId9"/>
    <p:sldId id="334" r:id="rId10"/>
    <p:sldId id="336" r:id="rId11"/>
    <p:sldId id="281" r:id="rId12"/>
    <p:sldId id="265" r:id="rId13"/>
    <p:sldId id="261" r:id="rId14"/>
    <p:sldId id="262" r:id="rId15"/>
    <p:sldId id="263" r:id="rId16"/>
    <p:sldId id="283" r:id="rId17"/>
    <p:sldId id="284" r:id="rId18"/>
    <p:sldId id="338" r:id="rId19"/>
    <p:sldId id="337" r:id="rId20"/>
    <p:sldId id="285" r:id="rId21"/>
    <p:sldId id="286" r:id="rId22"/>
    <p:sldId id="287" r:id="rId23"/>
    <p:sldId id="288" r:id="rId24"/>
    <p:sldId id="290" r:id="rId25"/>
    <p:sldId id="271" r:id="rId26"/>
    <p:sldId id="260" r:id="rId2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5E5F88A-231C-4CD7-BDB1-3704EDB76372}" type="datetimeFigureOut">
              <a:rPr lang="en-US" smtClean="0"/>
              <a:t>11/7/2022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49E632A-B865-4105-8F80-A638C13055DC}" type="slidenum">
              <a:rPr lang="en-US" smtClean="0"/>
              <a:t>‹#›</a:t>
            </a:fld>
            <a:endParaRPr lang="en-US"/>
          </a:p>
        </p:txBody>
      </p:sp>
    </p:spTree>
    <p:extLst>
      <p:ext uri="{BB962C8B-B14F-4D97-AF65-F5344CB8AC3E}">
        <p14:creationId xmlns:p14="http://schemas.microsoft.com/office/powerpoint/2010/main" val="1388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9E632A-B865-4105-8F80-A638C13055DC}" type="slidenum">
              <a:rPr lang="en-US" smtClean="0"/>
              <a:t>1</a:t>
            </a:fld>
            <a:endParaRPr lang="en-US"/>
          </a:p>
        </p:txBody>
      </p:sp>
    </p:spTree>
    <p:extLst>
      <p:ext uri="{BB962C8B-B14F-4D97-AF65-F5344CB8AC3E}">
        <p14:creationId xmlns:p14="http://schemas.microsoft.com/office/powerpoint/2010/main" val="1861055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de4fb2aef6_0_339: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de4fb2aef6_0_339: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de4fb2aef6_0_34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de4fb2aef6_0_344: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bbe488da8_0_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dbbe488da8_0_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de4fb2aef6_0_32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de4fb2aef6_0_326: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bbe488da8_0_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bbe488da8_0_7: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74558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320040" y="6413500"/>
            <a:ext cx="2743200" cy="365125"/>
          </a:xfrm>
        </p:spPr>
        <p:txBody>
          <a:bodyPr/>
          <a:lstStyle/>
          <a:p>
            <a:fld id="{7583232E-84AE-4CB6-8155-CA1A25123517}" type="datetime1">
              <a:rPr lang="en-US" smtClean="0"/>
              <a:t>11/7/2022</a:t>
            </a:fld>
            <a:endParaRPr lang="en-US"/>
          </a:p>
        </p:txBody>
      </p:sp>
      <p:sp>
        <p:nvSpPr>
          <p:cNvPr id="9" name="Slide Number Placeholder 8"/>
          <p:cNvSpPr>
            <a:spLocks noGrp="1"/>
          </p:cNvSpPr>
          <p:nvPr>
            <p:ph type="sldNum" sz="quarter" idx="12"/>
          </p:nvPr>
        </p:nvSpPr>
        <p:spPr>
          <a:xfrm>
            <a:off x="9138920" y="6413500"/>
            <a:ext cx="2743200" cy="365125"/>
          </a:xfrm>
        </p:spPr>
        <p:txBody>
          <a:bodyPr/>
          <a:lstStyle/>
          <a:p>
            <a:fld id="{7BA1F08D-F87B-4DA4-A0E0-A9039C3C57FB}" type="slidenum">
              <a:rPr lang="en-US" smtClean="0"/>
              <a:t>‹#›</a:t>
            </a:fld>
            <a:endParaRPr lang="en-US"/>
          </a:p>
        </p:txBody>
      </p:sp>
      <p:sp>
        <p:nvSpPr>
          <p:cNvPr id="2" name="Title 1"/>
          <p:cNvSpPr>
            <a:spLocks noGrp="1"/>
          </p:cNvSpPr>
          <p:nvPr>
            <p:ph type="title"/>
          </p:nvPr>
        </p:nvSpPr>
        <p:spPr>
          <a:xfrm>
            <a:off x="838200" y="1063625"/>
            <a:ext cx="10515600" cy="1325563"/>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1071874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ege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9138920" y="6413498"/>
            <a:ext cx="2743200" cy="365125"/>
          </a:xfrm>
        </p:spPr>
        <p:txBody>
          <a:bodyPr/>
          <a:lstStyle/>
          <a:p>
            <a:fld id="{7BA1F08D-F87B-4DA4-A0E0-A9039C3C57FB}" type="slidenum">
              <a:rPr lang="en-US" smtClean="0"/>
              <a:t>‹#›</a:t>
            </a:fld>
            <a:endParaRPr lang="en-US"/>
          </a:p>
        </p:txBody>
      </p:sp>
      <p:sp>
        <p:nvSpPr>
          <p:cNvPr id="12" name="Date Placeholder 3"/>
          <p:cNvSpPr>
            <a:spLocks noGrp="1"/>
          </p:cNvSpPr>
          <p:nvPr>
            <p:ph type="dt" sz="half" idx="10"/>
          </p:nvPr>
        </p:nvSpPr>
        <p:spPr>
          <a:xfrm>
            <a:off x="309880" y="6413498"/>
            <a:ext cx="2743200" cy="365125"/>
          </a:xfrm>
        </p:spPr>
        <p:txBody>
          <a:bodyPr/>
          <a:lstStyle/>
          <a:p>
            <a:fld id="{95A7D83A-B679-4C91-8EFD-293D3259B131}" type="datetime1">
              <a:rPr lang="en-US" smtClean="0"/>
              <a:t>11/7/2022</a:t>
            </a:fld>
            <a:endParaRPr lang="en-US"/>
          </a:p>
        </p:txBody>
      </p:sp>
      <p:sp>
        <p:nvSpPr>
          <p:cNvPr id="13" name="Footer Placeholder 11"/>
          <p:cNvSpPr>
            <a:spLocks noGrp="1"/>
          </p:cNvSpPr>
          <p:nvPr>
            <p:ph type="ftr" sz="quarter" idx="11"/>
          </p:nvPr>
        </p:nvSpPr>
        <p:spPr>
          <a:xfrm>
            <a:off x="320040" y="6181247"/>
            <a:ext cx="4114800" cy="365125"/>
          </a:xfrm>
        </p:spPr>
        <p:txBody>
          <a:bodyPr/>
          <a:lstStyle/>
          <a:p>
            <a:r>
              <a:rPr lang="en-US"/>
              <a:t>2600 South First St. Temple, Texas 76549</a:t>
            </a:r>
          </a:p>
        </p:txBody>
      </p:sp>
    </p:spTree>
    <p:extLst>
      <p:ext uri="{BB962C8B-B14F-4D97-AF65-F5344CB8AC3E}">
        <p14:creationId xmlns:p14="http://schemas.microsoft.com/office/powerpoint/2010/main" val="2406691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C1AC4-17EE-40AC-8395-01E3DC406C5A}" type="datetime1">
              <a:rPr lang="en-US" smtClean="0"/>
              <a:t>11/7/2022</a:t>
            </a:fld>
            <a:endParaRPr lang="en-US"/>
          </a:p>
        </p:txBody>
      </p:sp>
      <p:sp>
        <p:nvSpPr>
          <p:cNvPr id="4" name="Slide Number Placeholder 3"/>
          <p:cNvSpPr>
            <a:spLocks noGrp="1"/>
          </p:cNvSpPr>
          <p:nvPr>
            <p:ph type="sldNum" sz="quarter" idx="12"/>
          </p:nvPr>
        </p:nvSpPr>
        <p:spPr/>
        <p:txBody>
          <a:bodyPr/>
          <a:lstStyle/>
          <a:p>
            <a:fld id="{7BA1F08D-F87B-4DA4-A0E0-A9039C3C57FB}" type="slidenum">
              <a:rPr lang="en-US" smtClean="0"/>
              <a:t>‹#›</a:t>
            </a:fld>
            <a:endParaRPr lang="en-US"/>
          </a:p>
        </p:txBody>
      </p:sp>
    </p:spTree>
    <p:extLst>
      <p:ext uri="{BB962C8B-B14F-4D97-AF65-F5344CB8AC3E}">
        <p14:creationId xmlns:p14="http://schemas.microsoft.com/office/powerpoint/2010/main" val="97529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Gold 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D5E35-7105-487D-A2AE-9F60433B33D7}" type="datetime1">
              <a:rPr lang="en-US" smtClean="0"/>
              <a:t>11/7/2022</a:t>
            </a:fld>
            <a:endParaRPr lang="en-US"/>
          </a:p>
        </p:txBody>
      </p:sp>
      <p:sp>
        <p:nvSpPr>
          <p:cNvPr id="4" name="Slide Number Placeholder 3"/>
          <p:cNvSpPr>
            <a:spLocks noGrp="1"/>
          </p:cNvSpPr>
          <p:nvPr>
            <p:ph type="sldNum" sz="quarter" idx="12"/>
          </p:nvPr>
        </p:nvSpPr>
        <p:spPr/>
        <p:txBody>
          <a:bodyPr/>
          <a:lstStyle/>
          <a:p>
            <a:fld id="{7BA1F08D-F87B-4DA4-A0E0-A9039C3C57FB}" type="slidenum">
              <a:rPr lang="en-US" smtClean="0"/>
              <a:t>‹#›</a:t>
            </a:fld>
            <a:endParaRPr lang="en-US"/>
          </a:p>
        </p:txBody>
      </p:sp>
    </p:spTree>
    <p:extLst>
      <p:ext uri="{BB962C8B-B14F-4D97-AF65-F5344CB8AC3E}">
        <p14:creationId xmlns:p14="http://schemas.microsoft.com/office/powerpoint/2010/main" val="3304927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Content Placeholder 2"/>
          <p:cNvSpPr>
            <a:spLocks noGrp="1"/>
          </p:cNvSpPr>
          <p:nvPr>
            <p:ph idx="1"/>
          </p:nvPr>
        </p:nvSpPr>
        <p:spPr>
          <a:xfrm>
            <a:off x="5183188" y="987425"/>
            <a:ext cx="6172200" cy="44075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94C84-0BA9-4CFD-8D53-4EF4719942DA}" type="datetime1">
              <a:rPr lang="en-US" smtClean="0"/>
              <a:t>11/7/2022</a:t>
            </a:fld>
            <a:endParaRPr lang="en-US"/>
          </a:p>
        </p:txBody>
      </p:sp>
      <p:sp>
        <p:nvSpPr>
          <p:cNvPr id="7" name="Slide Number Placeholder 6"/>
          <p:cNvSpPr>
            <a:spLocks noGrp="1"/>
          </p:cNvSpPr>
          <p:nvPr>
            <p:ph type="sldNum" sz="quarter" idx="12"/>
          </p:nvPr>
        </p:nvSpPr>
        <p:spPr/>
        <p:txBody>
          <a:bodyPr/>
          <a:lstStyle/>
          <a:p>
            <a:fld id="{7BA1F08D-F87B-4DA4-A0E0-A9039C3C57FB}" type="slidenum">
              <a:rPr lang="en-US" smtClean="0"/>
              <a:t>‹#›</a:t>
            </a:fld>
            <a:endParaRPr lang="en-US"/>
          </a:p>
        </p:txBody>
      </p:sp>
    </p:spTree>
    <p:extLst>
      <p:ext uri="{BB962C8B-B14F-4D97-AF65-F5344CB8AC3E}">
        <p14:creationId xmlns:p14="http://schemas.microsoft.com/office/powerpoint/2010/main" val="389497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p:cNvSpPr>
            <a:spLocks noGrp="1"/>
          </p:cNvSpPr>
          <p:nvPr>
            <p:ph type="pic" idx="1"/>
          </p:nvPr>
        </p:nvSpPr>
        <p:spPr>
          <a:xfrm>
            <a:off x="5183188" y="987425"/>
            <a:ext cx="6172200" cy="44074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Slide Number Placeholder 5"/>
          <p:cNvSpPr>
            <a:spLocks noGrp="1"/>
          </p:cNvSpPr>
          <p:nvPr>
            <p:ph type="sldNum" sz="quarter" idx="4"/>
          </p:nvPr>
        </p:nvSpPr>
        <p:spPr>
          <a:xfrm>
            <a:off x="6731000" y="64352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1F08D-F87B-4DA4-A0E0-A9039C3C57FB}" type="slidenum">
              <a:rPr lang="en-US" smtClean="0"/>
              <a:t>‹#›</a:t>
            </a:fld>
            <a:endParaRPr lang="en-US"/>
          </a:p>
        </p:txBody>
      </p:sp>
      <p:sp>
        <p:nvSpPr>
          <p:cNvPr id="12" name="Date Placeholder 4"/>
          <p:cNvSpPr>
            <a:spLocks noGrp="1"/>
          </p:cNvSpPr>
          <p:nvPr>
            <p:ph type="dt" sz="half" idx="10"/>
          </p:nvPr>
        </p:nvSpPr>
        <p:spPr>
          <a:xfrm>
            <a:off x="320040" y="6425088"/>
            <a:ext cx="2743200" cy="365125"/>
          </a:xfrm>
        </p:spPr>
        <p:txBody>
          <a:bodyPr/>
          <a:lstStyle/>
          <a:p>
            <a:fld id="{98BE90A3-7117-4EAD-99B8-A2C098C46E29}" type="datetime1">
              <a:rPr lang="en-US" smtClean="0"/>
              <a:t>11/7/2022</a:t>
            </a:fld>
            <a:endParaRPr lang="en-US"/>
          </a:p>
        </p:txBody>
      </p:sp>
    </p:spTree>
    <p:extLst>
      <p:ext uri="{BB962C8B-B14F-4D97-AF65-F5344CB8AC3E}">
        <p14:creationId xmlns:p14="http://schemas.microsoft.com/office/powerpoint/2010/main" val="182364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College Info">
    <p:spTree>
      <p:nvGrpSpPr>
        <p:cNvPr id="1" name=""/>
        <p:cNvGrpSpPr/>
        <p:nvPr/>
      </p:nvGrpSpPr>
      <p:grpSpPr>
        <a:xfrm>
          <a:off x="0" y="0"/>
          <a:ext cx="0" cy="0"/>
          <a:chOff x="0" y="0"/>
          <a:chExt cx="0" cy="0"/>
        </a:xfrm>
      </p:grpSpPr>
      <p:sp>
        <p:nvSpPr>
          <p:cNvPr id="16" name="Content Placeholder 15"/>
          <p:cNvSpPr>
            <a:spLocks noGrp="1"/>
          </p:cNvSpPr>
          <p:nvPr>
            <p:ph sz="quarter" idx="15"/>
          </p:nvPr>
        </p:nvSpPr>
        <p:spPr>
          <a:xfrm>
            <a:off x="838200" y="1819275"/>
            <a:ext cx="10515600" cy="35045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b="1"/>
            </a:lvl1pPr>
          </a:lstStyle>
          <a:p>
            <a:r>
              <a:rPr lang="en-US"/>
              <a:t>Click to edit Master title style</a:t>
            </a:r>
          </a:p>
        </p:txBody>
      </p:sp>
      <p:sp>
        <p:nvSpPr>
          <p:cNvPr id="19" name="Slide Number Placeholder 5"/>
          <p:cNvSpPr>
            <a:spLocks noGrp="1"/>
          </p:cNvSpPr>
          <p:nvPr>
            <p:ph type="sldNum" sz="quarter" idx="4"/>
          </p:nvPr>
        </p:nvSpPr>
        <p:spPr>
          <a:xfrm>
            <a:off x="6731000" y="64352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1F08D-F87B-4DA4-A0E0-A9039C3C57FB}" type="slidenum">
              <a:rPr lang="en-US" smtClean="0"/>
              <a:t>‹#›</a:t>
            </a:fld>
            <a:endParaRPr lang="en-US"/>
          </a:p>
        </p:txBody>
      </p:sp>
      <p:sp>
        <p:nvSpPr>
          <p:cNvPr id="20" name="Date Placeholder 4"/>
          <p:cNvSpPr>
            <a:spLocks noGrp="1"/>
          </p:cNvSpPr>
          <p:nvPr>
            <p:ph type="dt" sz="half" idx="10"/>
          </p:nvPr>
        </p:nvSpPr>
        <p:spPr>
          <a:xfrm>
            <a:off x="320040" y="6425088"/>
            <a:ext cx="2743200" cy="365125"/>
          </a:xfrm>
        </p:spPr>
        <p:txBody>
          <a:bodyPr/>
          <a:lstStyle/>
          <a:p>
            <a:fld id="{43652338-321F-4286-810D-BE3F3888A688}" type="datetime1">
              <a:rPr lang="en-US" smtClean="0"/>
              <a:t>11/7/2022</a:t>
            </a:fld>
            <a:endParaRPr lang="en-US"/>
          </a:p>
        </p:txBody>
      </p:sp>
      <p:sp>
        <p:nvSpPr>
          <p:cNvPr id="22" name="Footer Placeholder 11"/>
          <p:cNvSpPr>
            <a:spLocks noGrp="1"/>
          </p:cNvSpPr>
          <p:nvPr>
            <p:ph type="ftr" sz="quarter" idx="11"/>
          </p:nvPr>
        </p:nvSpPr>
        <p:spPr>
          <a:xfrm>
            <a:off x="320040" y="6181247"/>
            <a:ext cx="4114800" cy="365125"/>
          </a:xfrm>
        </p:spPr>
        <p:txBody>
          <a:bodyPr/>
          <a:lstStyle/>
          <a:p>
            <a:r>
              <a:rPr lang="en-US"/>
              <a:t>2600 South First St. Temple, Texas 76549</a:t>
            </a:r>
          </a:p>
        </p:txBody>
      </p:sp>
    </p:spTree>
    <p:extLst>
      <p:ext uri="{BB962C8B-B14F-4D97-AF65-F5344CB8AC3E}">
        <p14:creationId xmlns:p14="http://schemas.microsoft.com/office/powerpoint/2010/main" val="79765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07190" y="1588342"/>
            <a:ext cx="994351" cy="61101"/>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972600" y="1763267"/>
            <a:ext cx="10250800" cy="22196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5" name="Google Shape;15;p2"/>
          <p:cNvSpPr txBox="1">
            <a:spLocks noGrp="1"/>
          </p:cNvSpPr>
          <p:nvPr>
            <p:ph type="subTitle" idx="1"/>
          </p:nvPr>
        </p:nvSpPr>
        <p:spPr>
          <a:xfrm>
            <a:off x="972836" y="4230533"/>
            <a:ext cx="10250800" cy="72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6" name="Google Shape;16;p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197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6424"/>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838200" y="1635759"/>
            <a:ext cx="10515600" cy="40436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320040" y="64250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89C87-5C5D-47B8-9E58-7B2321528D4A}" type="datetime1">
              <a:rPr lang="en-US" smtClean="0"/>
              <a:t>11/7/2022</a:t>
            </a:fld>
            <a:endParaRPr lang="en-US"/>
          </a:p>
        </p:txBody>
      </p:sp>
      <p:sp>
        <p:nvSpPr>
          <p:cNvPr id="8" name="Slide Number Placeholder 5"/>
          <p:cNvSpPr>
            <a:spLocks noGrp="1"/>
          </p:cNvSpPr>
          <p:nvPr>
            <p:ph type="sldNum" sz="quarter" idx="4"/>
          </p:nvPr>
        </p:nvSpPr>
        <p:spPr>
          <a:xfrm>
            <a:off x="6731000" y="642508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1F08D-F87B-4DA4-A0E0-A9039C3C57FB}" type="slidenum">
              <a:rPr lang="en-US" smtClean="0"/>
              <a:t>‹#›</a:t>
            </a:fld>
            <a:endParaRPr lang="en-US"/>
          </a:p>
        </p:txBody>
      </p:sp>
    </p:spTree>
    <p:extLst>
      <p:ext uri="{BB962C8B-B14F-4D97-AF65-F5344CB8AC3E}">
        <p14:creationId xmlns:p14="http://schemas.microsoft.com/office/powerpoint/2010/main" val="118963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9138920" y="6413498"/>
            <a:ext cx="2743200" cy="365125"/>
          </a:xfrm>
        </p:spPr>
        <p:txBody>
          <a:bodyPr/>
          <a:lstStyle/>
          <a:p>
            <a:fld id="{7BA1F08D-F87B-4DA4-A0E0-A9039C3C57FB}" type="slidenum">
              <a:rPr lang="en-US" smtClean="0"/>
              <a:t>‹#›</a:t>
            </a:fld>
            <a:endParaRPr lang="en-US"/>
          </a:p>
        </p:txBody>
      </p:sp>
      <p:sp>
        <p:nvSpPr>
          <p:cNvPr id="14" name="Date Placeholder 3"/>
          <p:cNvSpPr>
            <a:spLocks noGrp="1"/>
          </p:cNvSpPr>
          <p:nvPr>
            <p:ph type="dt" sz="half" idx="10"/>
          </p:nvPr>
        </p:nvSpPr>
        <p:spPr>
          <a:xfrm>
            <a:off x="309880" y="6413498"/>
            <a:ext cx="2743200" cy="365125"/>
          </a:xfrm>
        </p:spPr>
        <p:txBody>
          <a:bodyPr/>
          <a:lstStyle/>
          <a:p>
            <a:fld id="{D2DA8455-8F55-4BB7-AAB3-7A749562DA83}" type="datetime1">
              <a:rPr lang="en-US" smtClean="0"/>
              <a:t>11/7/2022</a:t>
            </a:fld>
            <a:endParaRPr lang="en-US"/>
          </a:p>
        </p:txBody>
      </p:sp>
      <p:sp>
        <p:nvSpPr>
          <p:cNvPr id="4" name="Title 1"/>
          <p:cNvSpPr>
            <a:spLocks noGrp="1"/>
          </p:cNvSpPr>
          <p:nvPr>
            <p:ph type="title"/>
          </p:nvPr>
        </p:nvSpPr>
        <p:spPr>
          <a:xfrm>
            <a:off x="838200" y="365125"/>
            <a:ext cx="10515600" cy="1106424"/>
          </a:xfrm>
        </p:spPr>
        <p:txBody>
          <a:bodyPr/>
          <a:lstStyle>
            <a:lvl1pPr>
              <a:defRPr b="1"/>
            </a:lvl1pPr>
          </a:lstStyle>
          <a:p>
            <a:r>
              <a:rPr lang="en-US"/>
              <a:t>Click to edit Master title style</a:t>
            </a:r>
          </a:p>
        </p:txBody>
      </p:sp>
      <p:sp>
        <p:nvSpPr>
          <p:cNvPr id="5" name="Content Placeholder 2"/>
          <p:cNvSpPr>
            <a:spLocks noGrp="1"/>
          </p:cNvSpPr>
          <p:nvPr>
            <p:ph idx="1"/>
          </p:nvPr>
        </p:nvSpPr>
        <p:spPr>
          <a:xfrm>
            <a:off x="838200" y="1635759"/>
            <a:ext cx="10515600" cy="40436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216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38920" y="6413498"/>
            <a:ext cx="2743200" cy="365125"/>
          </a:xfrm>
        </p:spPr>
        <p:txBody>
          <a:bodyPr/>
          <a:lstStyle/>
          <a:p>
            <a:fld id="{7BA1F08D-F87B-4DA4-A0E0-A9039C3C57FB}" type="slidenum">
              <a:rPr lang="en-US" smtClean="0"/>
              <a:t>‹#›</a:t>
            </a:fld>
            <a:endParaRPr lang="en-US"/>
          </a:p>
        </p:txBody>
      </p:sp>
      <p:sp>
        <p:nvSpPr>
          <p:cNvPr id="2" name="Title 1"/>
          <p:cNvSpPr>
            <a:spLocks noGrp="1"/>
          </p:cNvSpPr>
          <p:nvPr>
            <p:ph type="title"/>
          </p:nvPr>
        </p:nvSpPr>
        <p:spPr>
          <a:xfrm>
            <a:off x="831850" y="866458"/>
            <a:ext cx="10515600" cy="2852737"/>
          </a:xfrm>
        </p:spPr>
        <p:txBody>
          <a:bodyPr anchor="b">
            <a:normAutofit/>
          </a:bodyPr>
          <a:lstStyle>
            <a:lvl1pPr algn="ctr">
              <a:defRPr sz="5400" b="1"/>
            </a:lvl1pPr>
          </a:lstStyle>
          <a:p>
            <a:r>
              <a:rPr lang="en-US"/>
              <a:t>Click to edit Master title style</a:t>
            </a:r>
          </a:p>
        </p:txBody>
      </p:sp>
      <p:sp>
        <p:nvSpPr>
          <p:cNvPr id="3" name="Text Placeholder 2"/>
          <p:cNvSpPr>
            <a:spLocks noGrp="1"/>
          </p:cNvSpPr>
          <p:nvPr>
            <p:ph type="body" idx="1"/>
          </p:nvPr>
        </p:nvSpPr>
        <p:spPr>
          <a:xfrm>
            <a:off x="831850" y="3719195"/>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09880" y="6413498"/>
            <a:ext cx="2743200" cy="365125"/>
          </a:xfrm>
        </p:spPr>
        <p:txBody>
          <a:bodyPr/>
          <a:lstStyle/>
          <a:p>
            <a:fld id="{4500D633-8724-4CE8-A2D8-3BD183A9B048}" type="datetime1">
              <a:rPr lang="en-US" smtClean="0"/>
              <a:t>11/7/2022</a:t>
            </a:fld>
            <a:endParaRPr lang="en-US"/>
          </a:p>
        </p:txBody>
      </p:sp>
    </p:spTree>
    <p:extLst>
      <p:ext uri="{BB962C8B-B14F-4D97-AF65-F5344CB8AC3E}">
        <p14:creationId xmlns:p14="http://schemas.microsoft.com/office/powerpoint/2010/main" val="244114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6424"/>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838200" y="1645921"/>
            <a:ext cx="5181600" cy="39420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1"/>
            <a:ext cx="5181600" cy="3942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320040" y="64250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44574-3EF4-4999-BAE7-E252F665DB66}" type="datetime1">
              <a:rPr lang="en-US" smtClean="0"/>
              <a:t>11/7/2022</a:t>
            </a:fld>
            <a:endParaRPr lang="en-US"/>
          </a:p>
        </p:txBody>
      </p:sp>
      <p:sp>
        <p:nvSpPr>
          <p:cNvPr id="10" name="Slide Number Placeholder 5"/>
          <p:cNvSpPr>
            <a:spLocks noGrp="1"/>
          </p:cNvSpPr>
          <p:nvPr>
            <p:ph type="sldNum" sz="quarter" idx="4"/>
          </p:nvPr>
        </p:nvSpPr>
        <p:spPr>
          <a:xfrm>
            <a:off x="6731000" y="642508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1F08D-F87B-4DA4-A0E0-A9039C3C57FB}" type="slidenum">
              <a:rPr lang="en-US" smtClean="0"/>
              <a:t>‹#›</a:t>
            </a:fld>
            <a:endParaRPr lang="en-US"/>
          </a:p>
        </p:txBody>
      </p:sp>
    </p:spTree>
    <p:extLst>
      <p:ext uri="{BB962C8B-B14F-4D97-AF65-F5344CB8AC3E}">
        <p14:creationId xmlns:p14="http://schemas.microsoft.com/office/powerpoint/2010/main" val="100694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108075"/>
          </a:xfr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839788" y="155924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383155"/>
            <a:ext cx="5157787" cy="32556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5924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383155"/>
            <a:ext cx="5183188" cy="32556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p:cNvSpPr>
            <a:spLocks noGrp="1"/>
          </p:cNvSpPr>
          <p:nvPr>
            <p:ph type="ftr" sz="quarter" idx="11"/>
          </p:nvPr>
        </p:nvSpPr>
        <p:spPr>
          <a:xfrm>
            <a:off x="320040" y="6181247"/>
            <a:ext cx="4114800" cy="365125"/>
          </a:xfrm>
        </p:spPr>
        <p:txBody>
          <a:bodyPr/>
          <a:lstStyle/>
          <a:p>
            <a:r>
              <a:rPr lang="en-US"/>
              <a:t>2600 South First St. Temple, Texas 76549</a:t>
            </a:r>
          </a:p>
        </p:txBody>
      </p:sp>
      <p:sp>
        <p:nvSpPr>
          <p:cNvPr id="15" name="Date Placeholder 3"/>
          <p:cNvSpPr>
            <a:spLocks noGrp="1"/>
          </p:cNvSpPr>
          <p:nvPr>
            <p:ph type="dt" sz="half" idx="12"/>
          </p:nvPr>
        </p:nvSpPr>
        <p:spPr>
          <a:xfrm>
            <a:off x="320040" y="64250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26B93-D61B-4E54-AC0B-37DD7D197F9E}" type="datetime1">
              <a:rPr lang="en-US" smtClean="0"/>
              <a:t>11/7/2022</a:t>
            </a:fld>
            <a:endParaRPr lang="en-US"/>
          </a:p>
        </p:txBody>
      </p:sp>
      <p:sp>
        <p:nvSpPr>
          <p:cNvPr id="16" name="Slide Number Placeholder 5"/>
          <p:cNvSpPr>
            <a:spLocks noGrp="1"/>
          </p:cNvSpPr>
          <p:nvPr>
            <p:ph type="sldNum" sz="quarter" idx="13"/>
          </p:nvPr>
        </p:nvSpPr>
        <p:spPr>
          <a:xfrm>
            <a:off x="6731000" y="642508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1F08D-F87B-4DA4-A0E0-A9039C3C57FB}" type="slidenum">
              <a:rPr lang="en-US" smtClean="0"/>
              <a:t>‹#›</a:t>
            </a:fld>
            <a:endParaRPr lang="en-US"/>
          </a:p>
        </p:txBody>
      </p:sp>
    </p:spTree>
    <p:extLst>
      <p:ext uri="{BB962C8B-B14F-4D97-AF65-F5344CB8AC3E}">
        <p14:creationId xmlns:p14="http://schemas.microsoft.com/office/powerpoint/2010/main" val="162528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95525"/>
            <a:ext cx="10515600" cy="1325563"/>
          </a:xfrm>
        </p:spPr>
        <p:txBody>
          <a:bodyPr>
            <a:normAutofit/>
          </a:bodyPr>
          <a:lstStyle>
            <a:lvl1pPr algn="ctr">
              <a:defRPr sz="4800" b="1"/>
            </a:lvl1pPr>
          </a:lstStyle>
          <a:p>
            <a:r>
              <a:rPr lang="en-US"/>
              <a:t>Click to edit Master title style</a:t>
            </a:r>
          </a:p>
        </p:txBody>
      </p:sp>
      <p:sp>
        <p:nvSpPr>
          <p:cNvPr id="10" name="Date Placeholder 6"/>
          <p:cNvSpPr>
            <a:spLocks noGrp="1"/>
          </p:cNvSpPr>
          <p:nvPr>
            <p:ph type="dt" sz="half" idx="10"/>
          </p:nvPr>
        </p:nvSpPr>
        <p:spPr>
          <a:xfrm>
            <a:off x="320040" y="6413500"/>
            <a:ext cx="2743200" cy="365125"/>
          </a:xfrm>
        </p:spPr>
        <p:txBody>
          <a:bodyPr/>
          <a:lstStyle/>
          <a:p>
            <a:fld id="{B0BAF852-9EB2-432E-91E2-425450451E03}" type="datetime1">
              <a:rPr lang="en-US" smtClean="0"/>
              <a:t>11/7/2022</a:t>
            </a:fld>
            <a:endParaRPr lang="en-US"/>
          </a:p>
        </p:txBody>
      </p:sp>
      <p:sp>
        <p:nvSpPr>
          <p:cNvPr id="11" name="Slide Number Placeholder 8"/>
          <p:cNvSpPr>
            <a:spLocks noGrp="1"/>
          </p:cNvSpPr>
          <p:nvPr>
            <p:ph type="sldNum" sz="quarter" idx="12"/>
          </p:nvPr>
        </p:nvSpPr>
        <p:spPr>
          <a:xfrm>
            <a:off x="9138920" y="6413500"/>
            <a:ext cx="2743200" cy="365125"/>
          </a:xfrm>
        </p:spPr>
        <p:txBody>
          <a:bodyPr/>
          <a:lstStyle/>
          <a:p>
            <a:fld id="{7BA1F08D-F87B-4DA4-A0E0-A9039C3C57FB}" type="slidenum">
              <a:rPr lang="en-US" smtClean="0"/>
              <a:t>‹#›</a:t>
            </a:fld>
            <a:endParaRPr lang="en-US"/>
          </a:p>
        </p:txBody>
      </p:sp>
      <p:sp>
        <p:nvSpPr>
          <p:cNvPr id="12" name="Footer Placeholder 4"/>
          <p:cNvSpPr>
            <a:spLocks noGrp="1"/>
          </p:cNvSpPr>
          <p:nvPr>
            <p:ph type="ftr" sz="quarter" idx="3"/>
          </p:nvPr>
        </p:nvSpPr>
        <p:spPr>
          <a:xfrm>
            <a:off x="320040" y="5937407"/>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2600 South First St. Temple, Texas 76549</a:t>
            </a:r>
          </a:p>
        </p:txBody>
      </p:sp>
    </p:spTree>
    <p:extLst>
      <p:ext uri="{BB962C8B-B14F-4D97-AF65-F5344CB8AC3E}">
        <p14:creationId xmlns:p14="http://schemas.microsoft.com/office/powerpoint/2010/main" val="269166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9138920" y="6413498"/>
            <a:ext cx="2743200" cy="365125"/>
          </a:xfrm>
        </p:spPr>
        <p:txBody>
          <a:bodyPr/>
          <a:lstStyle/>
          <a:p>
            <a:fld id="{7BA1F08D-F87B-4DA4-A0E0-A9039C3C57FB}" type="slidenum">
              <a:rPr lang="en-US" smtClean="0"/>
              <a:t>‹#›</a:t>
            </a:fld>
            <a:endParaRPr lang="en-US"/>
          </a:p>
        </p:txBody>
      </p:sp>
      <p:sp>
        <p:nvSpPr>
          <p:cNvPr id="14" name="Date Placeholder 3"/>
          <p:cNvSpPr>
            <a:spLocks noGrp="1"/>
          </p:cNvSpPr>
          <p:nvPr>
            <p:ph type="dt" sz="half" idx="10"/>
          </p:nvPr>
        </p:nvSpPr>
        <p:spPr>
          <a:xfrm>
            <a:off x="309880" y="6413498"/>
            <a:ext cx="2743200" cy="365125"/>
          </a:xfrm>
        </p:spPr>
        <p:txBody>
          <a:bodyPr/>
          <a:lstStyle/>
          <a:p>
            <a:fld id="{9D21B499-9B85-45AF-ADCC-4DDCBFC7C5FD}" type="datetime1">
              <a:rPr lang="en-US" smtClean="0"/>
              <a:t>11/7/2022</a:t>
            </a:fld>
            <a:endParaRPr lang="en-US"/>
          </a:p>
        </p:txBody>
      </p:sp>
    </p:spTree>
    <p:extLst>
      <p:ext uri="{BB962C8B-B14F-4D97-AF65-F5344CB8AC3E}">
        <p14:creationId xmlns:p14="http://schemas.microsoft.com/office/powerpoint/2010/main" val="37507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old BG Blank 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9138920" y="6413498"/>
            <a:ext cx="2743200" cy="365125"/>
          </a:xfrm>
        </p:spPr>
        <p:txBody>
          <a:bodyPr/>
          <a:lstStyle/>
          <a:p>
            <a:fld id="{7BA1F08D-F87B-4DA4-A0E0-A9039C3C57FB}" type="slidenum">
              <a:rPr lang="en-US" smtClean="0"/>
              <a:t>‹#›</a:t>
            </a:fld>
            <a:endParaRPr lang="en-US"/>
          </a:p>
        </p:txBody>
      </p:sp>
      <p:sp>
        <p:nvSpPr>
          <p:cNvPr id="14" name="Date Placeholder 3"/>
          <p:cNvSpPr>
            <a:spLocks noGrp="1"/>
          </p:cNvSpPr>
          <p:nvPr>
            <p:ph type="dt" sz="half" idx="10"/>
          </p:nvPr>
        </p:nvSpPr>
        <p:spPr>
          <a:xfrm>
            <a:off x="309880" y="6413498"/>
            <a:ext cx="2743200" cy="365125"/>
          </a:xfrm>
        </p:spPr>
        <p:txBody>
          <a:bodyPr/>
          <a:lstStyle/>
          <a:p>
            <a:fld id="{CACF5C1E-70E4-4E37-95CE-B4173AEB40C7}" type="datetime1">
              <a:rPr lang="en-US" smtClean="0"/>
              <a:t>11/7/2022</a:t>
            </a:fld>
            <a:endParaRPr lang="en-US"/>
          </a:p>
        </p:txBody>
      </p:sp>
    </p:spTree>
    <p:extLst>
      <p:ext uri="{BB962C8B-B14F-4D97-AF65-F5344CB8AC3E}">
        <p14:creationId xmlns:p14="http://schemas.microsoft.com/office/powerpoint/2010/main" val="10060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8538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0040" y="64250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F9302-7736-4563-804A-8D67447C33E3}" type="datetime1">
              <a:rPr lang="en-US" smtClean="0"/>
              <a:t>11/7/2022</a:t>
            </a:fld>
            <a:endParaRPr lang="en-US"/>
          </a:p>
        </p:txBody>
      </p:sp>
      <p:sp>
        <p:nvSpPr>
          <p:cNvPr id="6" name="Slide Number Placeholder 5"/>
          <p:cNvSpPr>
            <a:spLocks noGrp="1"/>
          </p:cNvSpPr>
          <p:nvPr>
            <p:ph type="sldNum" sz="quarter" idx="4"/>
          </p:nvPr>
        </p:nvSpPr>
        <p:spPr>
          <a:xfrm>
            <a:off x="6731000" y="642508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1F08D-F87B-4DA4-A0E0-A9039C3C57FB}" type="slidenum">
              <a:rPr lang="en-US" smtClean="0"/>
              <a:t>‹#›</a:t>
            </a:fld>
            <a:endParaRPr lang="en-US"/>
          </a:p>
        </p:txBody>
      </p:sp>
      <p:sp>
        <p:nvSpPr>
          <p:cNvPr id="8" name="Footer Placeholder 4"/>
          <p:cNvSpPr>
            <a:spLocks noGrp="1"/>
          </p:cNvSpPr>
          <p:nvPr>
            <p:ph type="ftr" sz="quarter" idx="3"/>
          </p:nvPr>
        </p:nvSpPr>
        <p:spPr>
          <a:xfrm>
            <a:off x="309880" y="6181247"/>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2600 South First St. Temple, Texas 76549</a:t>
            </a:r>
          </a:p>
        </p:txBody>
      </p:sp>
    </p:spTree>
    <p:extLst>
      <p:ext uri="{BB962C8B-B14F-4D97-AF65-F5344CB8AC3E}">
        <p14:creationId xmlns:p14="http://schemas.microsoft.com/office/powerpoint/2010/main" val="38805703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8" r:id="rId3"/>
    <p:sldLayoutId id="2147483687" r:id="rId4"/>
    <p:sldLayoutId id="2147483688" r:id="rId5"/>
    <p:sldLayoutId id="2147483689" r:id="rId6"/>
    <p:sldLayoutId id="2147483690" r:id="rId7"/>
    <p:sldLayoutId id="2147483696" r:id="rId8"/>
    <p:sldLayoutId id="2147483699" r:id="rId9"/>
    <p:sldLayoutId id="2147483697" r:id="rId10"/>
    <p:sldLayoutId id="2147483691" r:id="rId11"/>
    <p:sldLayoutId id="2147483700" r:id="rId12"/>
    <p:sldLayoutId id="2147483692" r:id="rId13"/>
    <p:sldLayoutId id="2147483693" r:id="rId14"/>
    <p:sldLayoutId id="2147483694" r:id="rId15"/>
    <p:sldLayoutId id="2147483701" r:id="rId16"/>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s://www.uxpin.com/studio/blog/evangelize-design-thinking-beyond-just-buzzword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Susan.guzmantrevino@templejc.edu" TargetMode="External"/><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mailto:lgoodman@berkshirecc.edu"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7182"/>
            <a:ext cx="10515600" cy="1325563"/>
          </a:xfrm>
        </p:spPr>
        <p:txBody>
          <a:bodyPr>
            <a:normAutofit fontScale="90000"/>
          </a:bodyPr>
          <a:lstStyle/>
          <a:p>
            <a:r>
              <a:rPr lang="en-US" dirty="0"/>
              <a:t>Equity-Minded Professional Development at Temple College</a:t>
            </a:r>
            <a:endParaRPr lang="en-US" i="1" dirty="0"/>
          </a:p>
        </p:txBody>
      </p:sp>
      <p:sp>
        <p:nvSpPr>
          <p:cNvPr id="3" name="TextBox 2">
            <a:extLst>
              <a:ext uri="{FF2B5EF4-FFF2-40B4-BE49-F238E27FC236}">
                <a16:creationId xmlns:a16="http://schemas.microsoft.com/office/drawing/2014/main" id="{6CBF4F06-83A0-68DA-0B74-2351A73A206B}"/>
              </a:ext>
            </a:extLst>
          </p:cNvPr>
          <p:cNvSpPr txBox="1"/>
          <p:nvPr/>
        </p:nvSpPr>
        <p:spPr>
          <a:xfrm>
            <a:off x="572767" y="4953436"/>
            <a:ext cx="30132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 </a:t>
            </a:r>
          </a:p>
        </p:txBody>
      </p:sp>
      <p:sp>
        <p:nvSpPr>
          <p:cNvPr id="4" name="TextBox 3">
            <a:extLst>
              <a:ext uri="{FF2B5EF4-FFF2-40B4-BE49-F238E27FC236}">
                <a16:creationId xmlns:a16="http://schemas.microsoft.com/office/drawing/2014/main" id="{0B4ABFAD-1D0B-B138-6923-3021503ED3B0}"/>
              </a:ext>
            </a:extLst>
          </p:cNvPr>
          <p:cNvSpPr txBox="1"/>
          <p:nvPr/>
        </p:nvSpPr>
        <p:spPr>
          <a:xfrm flipH="1">
            <a:off x="2351313" y="2995127"/>
            <a:ext cx="72032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Dr. Susan Guzmán-Treviño</a:t>
            </a:r>
          </a:p>
          <a:p>
            <a:pPr algn="ctr"/>
            <a:r>
              <a:rPr lang="en-US" b="1" dirty="0"/>
              <a:t>Provost,  Vice President,  Academic Affairs and Student Services</a:t>
            </a:r>
          </a:p>
        </p:txBody>
      </p:sp>
    </p:spTree>
    <p:extLst>
      <p:ext uri="{BB962C8B-B14F-4D97-AF65-F5344CB8AC3E}">
        <p14:creationId xmlns:p14="http://schemas.microsoft.com/office/powerpoint/2010/main" val="2704205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subTitle" idx="1"/>
          </p:nvPr>
        </p:nvSpPr>
        <p:spPr>
          <a:xfrm>
            <a:off x="1086036" y="504400"/>
            <a:ext cx="10250800" cy="721600"/>
          </a:xfrm>
          <a:prstGeom prst="rect">
            <a:avLst/>
          </a:prstGeom>
        </p:spPr>
        <p:txBody>
          <a:bodyPr spcFirstLastPara="1" vert="horz" wrap="square" lIns="121900" tIns="121900" rIns="121900" bIns="121900" rtlCol="0" anchor="t" anchorCtr="0">
            <a:noAutofit/>
          </a:bodyPr>
          <a:lstStyle/>
          <a:p>
            <a:pPr marL="0" indent="0"/>
            <a:r>
              <a:rPr lang="en" sz="4267" b="1">
                <a:solidFill>
                  <a:schemeClr val="dk2"/>
                </a:solidFill>
              </a:rPr>
              <a:t>Design Thinking Workshop</a:t>
            </a:r>
            <a:endParaRPr sz="4267" b="1">
              <a:solidFill>
                <a:schemeClr val="dk2"/>
              </a:solidFill>
            </a:endParaRPr>
          </a:p>
        </p:txBody>
      </p:sp>
      <p:pic>
        <p:nvPicPr>
          <p:cNvPr id="121" name="Google Shape;121;p18"/>
          <p:cNvPicPr preferRelativeResize="0"/>
          <p:nvPr/>
        </p:nvPicPr>
        <p:blipFill>
          <a:blip r:embed="rId3">
            <a:alphaModFix/>
          </a:blip>
          <a:stretch>
            <a:fillRect/>
          </a:stretch>
        </p:blipFill>
        <p:spPr>
          <a:xfrm>
            <a:off x="2386633" y="3051101"/>
            <a:ext cx="6523667" cy="3622567"/>
          </a:xfrm>
          <a:prstGeom prst="rect">
            <a:avLst/>
          </a:prstGeom>
          <a:noFill/>
          <a:ln>
            <a:noFill/>
          </a:ln>
        </p:spPr>
      </p:pic>
      <p:sp>
        <p:nvSpPr>
          <p:cNvPr id="122" name="Google Shape;122;p18"/>
          <p:cNvSpPr txBox="1"/>
          <p:nvPr/>
        </p:nvSpPr>
        <p:spPr>
          <a:xfrm>
            <a:off x="915033" y="1933834"/>
            <a:ext cx="10250800" cy="1718379"/>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2000"/>
              <a:t>A design thinking workshop is a creative problem-solving session that is based on the principles of</a:t>
            </a:r>
            <a:r>
              <a:rPr lang="en" sz="2000">
                <a:uFill>
                  <a:noFill/>
                </a:uFill>
                <a:hlinkClick r:id="rId4"/>
              </a:rPr>
              <a:t> </a:t>
            </a:r>
            <a:r>
              <a:rPr lang="en" sz="2000" u="sng">
                <a:solidFill>
                  <a:srgbClr val="1155CC"/>
                </a:solidFill>
                <a:hlinkClick r:id="rId4">
                  <a:extLst>
                    <a:ext uri="{A12FA001-AC4F-418D-AE19-62706E023703}">
                      <ahyp:hlinkClr xmlns:ahyp="http://schemas.microsoft.com/office/drawing/2018/hyperlinkcolor" val="tx"/>
                    </a:ext>
                  </a:extLst>
                </a:hlinkClick>
              </a:rPr>
              <a:t>design thinking</a:t>
            </a:r>
            <a:r>
              <a:rPr lang="en" sz="2000"/>
              <a:t>. The activities of a design thinking workshop are organized according to the three phases of the design thinking process: empathy, ideation, and prototyping.</a:t>
            </a:r>
            <a:endParaRPr sz="24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9"/>
          <p:cNvPicPr preferRelativeResize="0"/>
          <p:nvPr/>
        </p:nvPicPr>
        <p:blipFill>
          <a:blip r:embed="rId3">
            <a:alphaModFix/>
          </a:blip>
          <a:stretch>
            <a:fillRect/>
          </a:stretch>
        </p:blipFill>
        <p:spPr>
          <a:xfrm>
            <a:off x="2603286" y="0"/>
            <a:ext cx="6985429" cy="6858000"/>
          </a:xfrm>
          <a:prstGeom prst="rect">
            <a:avLst/>
          </a:prstGeom>
          <a:noFill/>
          <a:ln>
            <a:noFill/>
          </a:ln>
        </p:spPr>
      </p:pic>
      <p:sp>
        <p:nvSpPr>
          <p:cNvPr id="128" name="Google Shape;128;p19"/>
          <p:cNvSpPr txBox="1"/>
          <p:nvPr/>
        </p:nvSpPr>
        <p:spPr>
          <a:xfrm>
            <a:off x="10090800" y="4148434"/>
            <a:ext cx="2101200" cy="3570168"/>
          </a:xfrm>
          <a:prstGeom prst="rect">
            <a:avLst/>
          </a:prstGeom>
          <a:noFill/>
          <a:ln>
            <a:noFill/>
          </a:ln>
        </p:spPr>
        <p:txBody>
          <a:bodyPr spcFirstLastPara="1" wrap="square" lIns="121900" tIns="121900" rIns="121900" bIns="121900" anchor="t" anchorCtr="0">
            <a:spAutoFit/>
          </a:bodyPr>
          <a:lstStyle/>
          <a:p>
            <a:r>
              <a:rPr lang="en" sz="2400" i="1">
                <a:latin typeface="Lato"/>
                <a:ea typeface="Lato"/>
                <a:cs typeface="Lato"/>
                <a:sym typeface="Lato"/>
              </a:rPr>
              <a:t>Design for Equity in Higher Education, </a:t>
            </a:r>
            <a:r>
              <a:rPr lang="en" sz="2400">
                <a:latin typeface="Lato"/>
                <a:ea typeface="Lato"/>
                <a:cs typeface="Lato"/>
                <a:sym typeface="Lato"/>
              </a:rPr>
              <a:t>Pullias Center</a:t>
            </a:r>
            <a:endParaRPr sz="2400" i="1">
              <a:latin typeface="Lato"/>
              <a:ea typeface="Lato"/>
              <a:cs typeface="Lato"/>
              <a:sym typeface="Lato"/>
            </a:endParaRPr>
          </a:p>
          <a:p>
            <a:r>
              <a:rPr lang="en" sz="2400">
                <a:latin typeface="Lato"/>
                <a:ea typeface="Lato"/>
                <a:cs typeface="Lato"/>
                <a:sym typeface="Lato"/>
              </a:rPr>
              <a:t>(Email me if you would like access)</a:t>
            </a:r>
            <a:endParaRPr sz="2400">
              <a:latin typeface="Lato"/>
              <a:ea typeface="Lato"/>
              <a:cs typeface="Lato"/>
              <a:sym typeface="Lato"/>
            </a:endParaRPr>
          </a:p>
        </p:txBody>
      </p:sp>
      <p:pic>
        <p:nvPicPr>
          <p:cNvPr id="129" name="Google Shape;129;p19"/>
          <p:cNvPicPr preferRelativeResize="0"/>
          <p:nvPr/>
        </p:nvPicPr>
        <p:blipFill>
          <a:blip r:embed="rId4">
            <a:alphaModFix/>
          </a:blip>
          <a:stretch>
            <a:fillRect/>
          </a:stretch>
        </p:blipFill>
        <p:spPr>
          <a:xfrm>
            <a:off x="0" y="0"/>
            <a:ext cx="9930399"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a:spLocks noGrp="1"/>
          </p:cNvSpPr>
          <p:nvPr>
            <p:ph type="ctrTitle"/>
          </p:nvPr>
        </p:nvSpPr>
        <p:spPr>
          <a:xfrm>
            <a:off x="914000" y="555800"/>
            <a:ext cx="10250800" cy="2219600"/>
          </a:xfrm>
          <a:prstGeom prst="rect">
            <a:avLst/>
          </a:prstGeom>
        </p:spPr>
        <p:txBody>
          <a:bodyPr spcFirstLastPara="1" vert="horz" wrap="square" lIns="121900" tIns="121900" rIns="121900" bIns="121900" rtlCol="0" anchor="t" anchorCtr="0">
            <a:normAutofit/>
          </a:bodyPr>
          <a:lstStyle/>
          <a:p>
            <a:r>
              <a:rPr lang="en" sz="3333"/>
              <a:t>Stages of a Design Thinking Workshop</a:t>
            </a:r>
            <a:endParaRPr sz="3333"/>
          </a:p>
        </p:txBody>
      </p:sp>
      <p:sp>
        <p:nvSpPr>
          <p:cNvPr id="135" name="Google Shape;135;p20"/>
          <p:cNvSpPr txBox="1"/>
          <p:nvPr/>
        </p:nvSpPr>
        <p:spPr>
          <a:xfrm>
            <a:off x="1602700" y="4025333"/>
            <a:ext cx="3168000" cy="615513"/>
          </a:xfrm>
          <a:prstGeom prst="rect">
            <a:avLst/>
          </a:prstGeom>
          <a:noFill/>
          <a:ln>
            <a:noFill/>
          </a:ln>
        </p:spPr>
        <p:txBody>
          <a:bodyPr spcFirstLastPara="1" wrap="square" lIns="121900" tIns="121900" rIns="121900" bIns="121900" anchor="t" anchorCtr="0">
            <a:spAutoFit/>
          </a:bodyPr>
          <a:lstStyle/>
          <a:p>
            <a:endParaRPr sz="2400">
              <a:latin typeface="Lato"/>
              <a:ea typeface="Lato"/>
              <a:cs typeface="Lato"/>
              <a:sym typeface="Lato"/>
            </a:endParaRPr>
          </a:p>
        </p:txBody>
      </p:sp>
      <p:pic>
        <p:nvPicPr>
          <p:cNvPr id="136" name="Google Shape;136;p20"/>
          <p:cNvPicPr preferRelativeResize="0"/>
          <p:nvPr/>
        </p:nvPicPr>
        <p:blipFill rotWithShape="1">
          <a:blip r:embed="rId3">
            <a:alphaModFix/>
          </a:blip>
          <a:srcRect l="19109" r="19306"/>
          <a:stretch/>
        </p:blipFill>
        <p:spPr>
          <a:xfrm>
            <a:off x="9611267" y="93233"/>
            <a:ext cx="2387467" cy="2152600"/>
          </a:xfrm>
          <a:prstGeom prst="rect">
            <a:avLst/>
          </a:prstGeom>
          <a:noFill/>
          <a:ln>
            <a:noFill/>
          </a:ln>
        </p:spPr>
      </p:pic>
      <p:sp>
        <p:nvSpPr>
          <p:cNvPr id="137" name="Google Shape;137;p20"/>
          <p:cNvSpPr txBox="1"/>
          <p:nvPr/>
        </p:nvSpPr>
        <p:spPr>
          <a:xfrm>
            <a:off x="820700" y="1584800"/>
            <a:ext cx="9631200" cy="5457223"/>
          </a:xfrm>
          <a:prstGeom prst="rect">
            <a:avLst/>
          </a:prstGeom>
          <a:noFill/>
          <a:ln>
            <a:noFill/>
          </a:ln>
        </p:spPr>
        <p:txBody>
          <a:bodyPr spcFirstLastPara="1" wrap="square" lIns="121900" tIns="121900" rIns="121900" bIns="121900" anchor="t" anchorCtr="0">
            <a:spAutoFit/>
          </a:bodyPr>
          <a:lstStyle/>
          <a:p>
            <a:pPr marL="609585" indent="-440256">
              <a:lnSpc>
                <a:spcPct val="115000"/>
              </a:lnSpc>
              <a:spcBef>
                <a:spcPts val="1600"/>
              </a:spcBef>
              <a:buSzPts val="1600"/>
              <a:buChar char="●"/>
            </a:pPr>
            <a:r>
              <a:rPr lang="en" sz="2133" b="1"/>
              <a:t>Organize/Empathize:</a:t>
            </a:r>
            <a:r>
              <a:rPr lang="en" sz="2133"/>
              <a:t> Gather a team.  Develop a deep understanding of the problem that users face and empathize with them.</a:t>
            </a:r>
            <a:endParaRPr sz="2133"/>
          </a:p>
          <a:p>
            <a:pPr marL="609585">
              <a:lnSpc>
                <a:spcPct val="115000"/>
              </a:lnSpc>
              <a:spcBef>
                <a:spcPts val="1600"/>
              </a:spcBef>
            </a:pPr>
            <a:r>
              <a:rPr lang="en" sz="2133"/>
              <a:t>Stage 1:  Today through June 24</a:t>
            </a:r>
            <a:endParaRPr sz="2133"/>
          </a:p>
          <a:p>
            <a:pPr marL="609585" indent="-440256">
              <a:lnSpc>
                <a:spcPct val="115000"/>
              </a:lnSpc>
              <a:spcBef>
                <a:spcPts val="1600"/>
              </a:spcBef>
              <a:buSzPts val="1600"/>
              <a:buChar char="●"/>
            </a:pPr>
            <a:r>
              <a:rPr lang="en" sz="2133" b="1"/>
              <a:t>Define/Ideate/Choose:</a:t>
            </a:r>
            <a:r>
              <a:rPr lang="en" sz="2133"/>
              <a:t> Define goals/terms.  Brainstorm solutions, look for models, and choose based on feasibility.  Develop solutions.</a:t>
            </a:r>
            <a:endParaRPr sz="2133"/>
          </a:p>
          <a:p>
            <a:pPr marL="609585">
              <a:lnSpc>
                <a:spcPct val="115000"/>
              </a:lnSpc>
              <a:spcBef>
                <a:spcPts val="1600"/>
              </a:spcBef>
            </a:pPr>
            <a:r>
              <a:rPr lang="en" sz="2133"/>
              <a:t>Stage 2:  June 24 through July 22</a:t>
            </a:r>
            <a:endParaRPr sz="2133"/>
          </a:p>
          <a:p>
            <a:pPr marL="609585" indent="-440256">
              <a:lnSpc>
                <a:spcPct val="115000"/>
              </a:lnSpc>
              <a:spcBef>
                <a:spcPts val="1600"/>
              </a:spcBef>
              <a:buSzPts val="1600"/>
              <a:buChar char="●"/>
            </a:pPr>
            <a:r>
              <a:rPr lang="en" sz="2133" b="1"/>
              <a:t>Prototype/Test: </a:t>
            </a:r>
            <a:r>
              <a:rPr lang="en" sz="2133"/>
              <a:t>Draft solutions and then test it with real users.</a:t>
            </a:r>
            <a:endParaRPr sz="2133"/>
          </a:p>
          <a:p>
            <a:pPr marL="609585">
              <a:lnSpc>
                <a:spcPct val="115000"/>
              </a:lnSpc>
              <a:spcBef>
                <a:spcPts val="1600"/>
              </a:spcBef>
            </a:pPr>
            <a:r>
              <a:rPr lang="en" sz="2133"/>
              <a:t>Stage 3:  July 22 through August 3 (and through Fall 2021)</a:t>
            </a:r>
            <a:endParaRPr sz="2133"/>
          </a:p>
          <a:p>
            <a:pPr marL="609585">
              <a:lnSpc>
                <a:spcPct val="115000"/>
              </a:lnSpc>
            </a:pPr>
            <a:r>
              <a:rPr lang="en" sz="2133"/>
              <a:t>Meeting in November 2021--Update:  What worked?  What didn’t?</a:t>
            </a:r>
            <a:endParaRPr sz="2133"/>
          </a:p>
          <a:p>
            <a:pPr marL="609585" indent="-440256">
              <a:lnSpc>
                <a:spcPct val="115000"/>
              </a:lnSpc>
              <a:spcBef>
                <a:spcPts val="1600"/>
              </a:spcBef>
              <a:buSzPts val="1600"/>
              <a:buChar char="●"/>
            </a:pPr>
            <a:r>
              <a:rPr lang="en" sz="2133" b="1"/>
              <a:t>Buy-in/Test:</a:t>
            </a:r>
            <a:r>
              <a:rPr lang="en" sz="2133"/>
              <a:t>  Present to faculty </a:t>
            </a:r>
            <a:endParaRPr sz="2133"/>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ctrTitle"/>
          </p:nvPr>
        </p:nvSpPr>
        <p:spPr>
          <a:xfrm>
            <a:off x="972600" y="1763267"/>
            <a:ext cx="10250800" cy="2219600"/>
          </a:xfrm>
          <a:prstGeom prst="rect">
            <a:avLst/>
          </a:prstGeom>
        </p:spPr>
        <p:txBody>
          <a:bodyPr spcFirstLastPara="1" vert="horz" wrap="square" lIns="121900" tIns="121900" rIns="121900" bIns="121900" rtlCol="0" anchor="t" anchorCtr="0">
            <a:normAutofit/>
          </a:bodyPr>
          <a:lstStyle/>
          <a:p>
            <a:endParaRPr/>
          </a:p>
        </p:txBody>
      </p:sp>
      <p:sp>
        <p:nvSpPr>
          <p:cNvPr id="186" name="Google Shape;186;p28"/>
          <p:cNvSpPr txBox="1">
            <a:spLocks noGrp="1"/>
          </p:cNvSpPr>
          <p:nvPr>
            <p:ph type="subTitle" idx="1"/>
          </p:nvPr>
        </p:nvSpPr>
        <p:spPr>
          <a:xfrm>
            <a:off x="972836" y="4230533"/>
            <a:ext cx="10250800" cy="721600"/>
          </a:xfrm>
          <a:prstGeom prst="rect">
            <a:avLst/>
          </a:prstGeom>
        </p:spPr>
        <p:txBody>
          <a:bodyPr spcFirstLastPara="1" vert="horz" wrap="square" lIns="121900" tIns="121900" rIns="121900" bIns="121900" rtlCol="0" anchor="t" anchorCtr="0">
            <a:normAutofit/>
          </a:bodyPr>
          <a:lstStyle/>
          <a:p>
            <a:pPr marL="0" indent="0"/>
            <a:endParaRPr/>
          </a:p>
        </p:txBody>
      </p:sp>
      <p:pic>
        <p:nvPicPr>
          <p:cNvPr id="187" name="Google Shape;187;p28"/>
          <p:cNvPicPr preferRelativeResize="0"/>
          <p:nvPr/>
        </p:nvPicPr>
        <p:blipFill>
          <a:blip r:embed="rId3">
            <a:alphaModFix/>
          </a:blip>
          <a:stretch>
            <a:fillRect/>
          </a:stretch>
        </p:blipFill>
        <p:spPr>
          <a:xfrm>
            <a:off x="563234" y="1"/>
            <a:ext cx="11065533" cy="6203967"/>
          </a:xfrm>
          <a:prstGeom prst="rect">
            <a:avLst/>
          </a:prstGeom>
          <a:noFill/>
          <a:ln>
            <a:noFill/>
          </a:ln>
        </p:spPr>
      </p:pic>
      <p:sp>
        <p:nvSpPr>
          <p:cNvPr id="188" name="Google Shape;188;p28"/>
          <p:cNvSpPr txBox="1"/>
          <p:nvPr/>
        </p:nvSpPr>
        <p:spPr>
          <a:xfrm>
            <a:off x="2261100" y="6091834"/>
            <a:ext cx="7400000" cy="984845"/>
          </a:xfrm>
          <a:prstGeom prst="rect">
            <a:avLst/>
          </a:prstGeom>
          <a:noFill/>
          <a:ln>
            <a:noFill/>
          </a:ln>
        </p:spPr>
        <p:txBody>
          <a:bodyPr spcFirstLastPara="1" wrap="square" lIns="121900" tIns="121900" rIns="121900" bIns="121900" anchor="t" anchorCtr="0">
            <a:spAutoFit/>
          </a:bodyPr>
          <a:lstStyle/>
          <a:p>
            <a:r>
              <a:rPr lang="en" sz="2400" i="1">
                <a:latin typeface="Lato"/>
                <a:ea typeface="Lato"/>
                <a:cs typeface="Lato"/>
                <a:sym typeface="Lato"/>
              </a:rPr>
              <a:t>Design for Equity in Higher Education Toolkit</a:t>
            </a:r>
            <a:r>
              <a:rPr lang="en" sz="2400">
                <a:latin typeface="Lato"/>
                <a:ea typeface="Lato"/>
                <a:cs typeface="Lato"/>
                <a:sym typeface="Lato"/>
              </a:rPr>
              <a:t>, Pullias Center, available on CTL website</a:t>
            </a:r>
            <a:endParaRPr sz="2400">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C8DC-95B9-4B0F-B52C-CB3BC30F784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E4F6086-7275-4962-9867-BE39C535001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97B198D-1BF3-4730-BC32-DF7DD226F7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498348"/>
            <a:ext cx="9144000" cy="5861304"/>
          </a:xfrm>
          <a:prstGeom prst="rect">
            <a:avLst/>
          </a:prstGeom>
        </p:spPr>
      </p:pic>
      <p:pic>
        <p:nvPicPr>
          <p:cNvPr id="6" name="Picture 5">
            <a:extLst>
              <a:ext uri="{FF2B5EF4-FFF2-40B4-BE49-F238E27FC236}">
                <a16:creationId xmlns:a16="http://schemas.microsoft.com/office/drawing/2014/main" id="{8080A075-CF8E-4902-8798-626B9E71890A}"/>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1450481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5C58-7154-484B-BD36-547F43EC7123}"/>
              </a:ext>
            </a:extLst>
          </p:cNvPr>
          <p:cNvSpPr>
            <a:spLocks noGrp="1"/>
          </p:cNvSpPr>
          <p:nvPr>
            <p:ph type="title"/>
          </p:nvPr>
        </p:nvSpPr>
        <p:spPr>
          <a:xfrm>
            <a:off x="763555" y="0"/>
            <a:ext cx="10515600" cy="1268963"/>
          </a:xfrm>
        </p:spPr>
        <p:txBody>
          <a:bodyPr>
            <a:normAutofit/>
          </a:bodyPr>
          <a:lstStyle/>
          <a:p>
            <a:pPr algn="ctr"/>
            <a:r>
              <a:rPr lang="en-US" sz="4000" dirty="0"/>
              <a:t>Equity Classroom</a:t>
            </a:r>
            <a:br>
              <a:rPr lang="en-US" sz="2400" dirty="0"/>
            </a:br>
            <a:r>
              <a:rPr lang="en-US" sz="2800" dirty="0"/>
              <a:t>Kim George</a:t>
            </a:r>
          </a:p>
        </p:txBody>
      </p:sp>
      <p:sp>
        <p:nvSpPr>
          <p:cNvPr id="3" name="Content Placeholder 2">
            <a:extLst>
              <a:ext uri="{FF2B5EF4-FFF2-40B4-BE49-F238E27FC236}">
                <a16:creationId xmlns:a16="http://schemas.microsoft.com/office/drawing/2014/main" id="{B4911405-4BFF-4529-A659-A9CD0A58B8D3}"/>
              </a:ext>
            </a:extLst>
          </p:cNvPr>
          <p:cNvSpPr>
            <a:spLocks noGrp="1"/>
          </p:cNvSpPr>
          <p:nvPr>
            <p:ph idx="1"/>
          </p:nvPr>
        </p:nvSpPr>
        <p:spPr>
          <a:xfrm>
            <a:off x="838200" y="1635759"/>
            <a:ext cx="10515600" cy="4043682"/>
          </a:xfrm>
        </p:spPr>
        <p:txBody>
          <a:bodyPr>
            <a:normAutofit fontScale="55000" lnSpcReduction="20000"/>
          </a:bodyPr>
          <a:lstStyle/>
          <a:p>
            <a:r>
              <a:rPr lang="en-US" sz="3300" dirty="0"/>
              <a:t>As a part of my equity work in the Equity Fellowship 2021, I focused on my most vulnerable student---the student who is returning, who may have children, who often has a job, and who often doubts him/herself.  Many of these students do not feel confident and begin to back out before they have even given college a chance.    </a:t>
            </a:r>
          </a:p>
          <a:p>
            <a:endParaRPr lang="en-US" sz="3300" dirty="0"/>
          </a:p>
          <a:p>
            <a:r>
              <a:rPr lang="en-US" sz="3300" dirty="0"/>
              <a:t>My Goal was for those who self-identify as returning students to stay in the class longer and be more successful.  My goal also included building a relationship that would encourage students to contact me frequently with questions.</a:t>
            </a:r>
          </a:p>
          <a:p>
            <a:pPr marL="0" indent="0">
              <a:buNone/>
            </a:pPr>
            <a:endParaRPr lang="en-US" dirty="0"/>
          </a:p>
          <a:p>
            <a:r>
              <a:rPr lang="en-US" dirty="0"/>
              <a:t>I incorporated several best practices for equity class to achieve this:</a:t>
            </a:r>
          </a:p>
          <a:p>
            <a:pPr marL="0" indent="0">
              <a:buNone/>
            </a:pPr>
            <a:r>
              <a:rPr lang="en-US" dirty="0"/>
              <a:t>1.	A pre-course survey “Help Me Help You” where they address their concerns, their obstacles, and their goals.</a:t>
            </a:r>
          </a:p>
          <a:p>
            <a:pPr marL="0" indent="0">
              <a:buNone/>
            </a:pPr>
            <a:r>
              <a:rPr lang="en-US" dirty="0"/>
              <a:t>2.	More videos and links to use technology in a just-in-time format</a:t>
            </a:r>
          </a:p>
          <a:p>
            <a:pPr marL="0" indent="0">
              <a:buNone/>
            </a:pPr>
            <a:r>
              <a:rPr lang="en-US" dirty="0"/>
              <a:t>3.	A new deadline format with benchmark dates and more flexibility in submission of work</a:t>
            </a:r>
          </a:p>
          <a:p>
            <a:pPr marL="0" indent="0">
              <a:buNone/>
            </a:pPr>
            <a:r>
              <a:rPr lang="en-US" dirty="0"/>
              <a:t>4.	Reformat of my class content to focus all materials on real-life skills and the relevance of each activity.</a:t>
            </a:r>
          </a:p>
          <a:p>
            <a:pPr marL="0" indent="0">
              <a:buNone/>
            </a:pPr>
            <a:r>
              <a:rPr lang="en-US" dirty="0"/>
              <a:t>5.	The use of a video about “imposter syndrome” sent to those returning to school</a:t>
            </a:r>
          </a:p>
          <a:p>
            <a:endParaRPr lang="en-US" dirty="0"/>
          </a:p>
        </p:txBody>
      </p:sp>
    </p:spTree>
    <p:extLst>
      <p:ext uri="{BB962C8B-B14F-4D97-AF65-F5344CB8AC3E}">
        <p14:creationId xmlns:p14="http://schemas.microsoft.com/office/powerpoint/2010/main" val="1122125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A75A-F202-4FA2-AC95-A2155FB5C1D1}"/>
              </a:ext>
            </a:extLst>
          </p:cNvPr>
          <p:cNvSpPr>
            <a:spLocks noGrp="1"/>
          </p:cNvSpPr>
          <p:nvPr>
            <p:ph type="title"/>
          </p:nvPr>
        </p:nvSpPr>
        <p:spPr/>
        <p:txBody>
          <a:bodyPr/>
          <a:lstStyle/>
          <a:p>
            <a:pPr algn="ctr"/>
            <a:r>
              <a:rPr lang="en-US" dirty="0"/>
              <a:t>Student Voices</a:t>
            </a:r>
          </a:p>
        </p:txBody>
      </p:sp>
      <p:sp>
        <p:nvSpPr>
          <p:cNvPr id="3" name="Content Placeholder 2">
            <a:extLst>
              <a:ext uri="{FF2B5EF4-FFF2-40B4-BE49-F238E27FC236}">
                <a16:creationId xmlns:a16="http://schemas.microsoft.com/office/drawing/2014/main" id="{17A27E61-AE3A-4790-9D68-B7BFBF8E2076}"/>
              </a:ext>
            </a:extLst>
          </p:cNvPr>
          <p:cNvSpPr>
            <a:spLocks noGrp="1"/>
          </p:cNvSpPr>
          <p:nvPr>
            <p:ph idx="1"/>
          </p:nvPr>
        </p:nvSpPr>
        <p:spPr>
          <a:xfrm>
            <a:off x="838200" y="1343609"/>
            <a:ext cx="10515600" cy="4335832"/>
          </a:xfrm>
        </p:spPr>
        <p:txBody>
          <a:bodyPr>
            <a:normAutofit lnSpcReduction="10000"/>
          </a:bodyPr>
          <a:lstStyle/>
          <a:p>
            <a:r>
              <a:rPr lang="en-US" dirty="0"/>
              <a:t>I wanted to thank you for the YouTube link you sent me on D2L about the Imposter Syndrome video, it took me a little while to notice it but I saw it at just the right time.</a:t>
            </a:r>
          </a:p>
          <a:p>
            <a:r>
              <a:rPr lang="en-US" dirty="0"/>
              <a:t>I am a working mom of two little boys, so prioritizing time to get my schoolwork done will be a challenge. I am thankful that we have posted deadlines to make getting the coursework done more flexible. </a:t>
            </a:r>
          </a:p>
          <a:p>
            <a:r>
              <a:rPr lang="en-US" dirty="0"/>
              <a:t>Taking your class was such a blessing for me as a returning older student. Thank you for taking the time, in the beginning, to teach us about how the whole system works D2L, discussion boards, etc. I was also telling my husband that thanks to you and this class, I learned different technical skills. </a:t>
            </a:r>
          </a:p>
        </p:txBody>
      </p:sp>
    </p:spTree>
    <p:extLst>
      <p:ext uri="{BB962C8B-B14F-4D97-AF65-F5344CB8AC3E}">
        <p14:creationId xmlns:p14="http://schemas.microsoft.com/office/powerpoint/2010/main" val="1137736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B26877-9A29-47FD-AF58-8E0185820664}"/>
              </a:ext>
            </a:extLst>
          </p:cNvPr>
          <p:cNvPicPr>
            <a:picLocks noChangeAspect="1"/>
          </p:cNvPicPr>
          <p:nvPr/>
        </p:nvPicPr>
        <p:blipFill>
          <a:blip r:embed="rId2"/>
          <a:stretch>
            <a:fillRect/>
          </a:stretch>
        </p:blipFill>
        <p:spPr>
          <a:xfrm>
            <a:off x="0" y="-65314"/>
            <a:ext cx="12192000" cy="5859624"/>
          </a:xfrm>
          <a:prstGeom prst="rect">
            <a:avLst/>
          </a:prstGeom>
        </p:spPr>
      </p:pic>
    </p:spTree>
    <p:extLst>
      <p:ext uri="{BB962C8B-B14F-4D97-AF65-F5344CB8AC3E}">
        <p14:creationId xmlns:p14="http://schemas.microsoft.com/office/powerpoint/2010/main" val="393182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4EE9AA-4EBF-4657-8494-070883B5C365}"/>
              </a:ext>
            </a:extLst>
          </p:cNvPr>
          <p:cNvPicPr>
            <a:picLocks noChangeAspect="1"/>
          </p:cNvPicPr>
          <p:nvPr/>
        </p:nvPicPr>
        <p:blipFill>
          <a:blip r:embed="rId2"/>
          <a:stretch>
            <a:fillRect/>
          </a:stretch>
        </p:blipFill>
        <p:spPr>
          <a:xfrm>
            <a:off x="0" y="0"/>
            <a:ext cx="12192000" cy="6941976"/>
          </a:xfrm>
          <a:prstGeom prst="rect">
            <a:avLst/>
          </a:prstGeom>
        </p:spPr>
      </p:pic>
    </p:spTree>
    <p:extLst>
      <p:ext uri="{BB962C8B-B14F-4D97-AF65-F5344CB8AC3E}">
        <p14:creationId xmlns:p14="http://schemas.microsoft.com/office/powerpoint/2010/main" val="3419757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697E5-224A-4FD6-A4D8-12B22C409EB5}"/>
              </a:ext>
            </a:extLst>
          </p:cNvPr>
          <p:cNvPicPr>
            <a:picLocks noChangeAspect="1"/>
          </p:cNvPicPr>
          <p:nvPr/>
        </p:nvPicPr>
        <p:blipFill>
          <a:blip r:embed="rId2"/>
          <a:stretch>
            <a:fillRect/>
          </a:stretch>
        </p:blipFill>
        <p:spPr>
          <a:xfrm>
            <a:off x="0" y="1"/>
            <a:ext cx="12192000" cy="6399508"/>
          </a:xfrm>
          <a:prstGeom prst="rect">
            <a:avLst/>
          </a:prstGeom>
        </p:spPr>
      </p:pic>
    </p:spTree>
    <p:extLst>
      <p:ext uri="{BB962C8B-B14F-4D97-AF65-F5344CB8AC3E}">
        <p14:creationId xmlns:p14="http://schemas.microsoft.com/office/powerpoint/2010/main" val="393889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5D4E-9C0A-DED4-C07F-26526303E0F7}"/>
              </a:ext>
            </a:extLst>
          </p:cNvPr>
          <p:cNvSpPr>
            <a:spLocks noGrp="1"/>
          </p:cNvSpPr>
          <p:nvPr>
            <p:ph type="title"/>
          </p:nvPr>
        </p:nvSpPr>
        <p:spPr/>
        <p:txBody>
          <a:bodyPr/>
          <a:lstStyle/>
          <a:p>
            <a:r>
              <a:rPr lang="en-US" dirty="0"/>
              <a:t>Temple College: Pathways Journey</a:t>
            </a:r>
          </a:p>
        </p:txBody>
      </p:sp>
      <p:pic>
        <p:nvPicPr>
          <p:cNvPr id="7" name="Picture 7" descr="Logo, company name&#10;&#10;Description automatically generated">
            <a:extLst>
              <a:ext uri="{FF2B5EF4-FFF2-40B4-BE49-F238E27FC236}">
                <a16:creationId xmlns:a16="http://schemas.microsoft.com/office/drawing/2014/main" id="{B2581628-49C3-244E-0618-0F4A7977FC2A}"/>
              </a:ext>
            </a:extLst>
          </p:cNvPr>
          <p:cNvPicPr>
            <a:picLocks noGrp="1" noChangeAspect="1"/>
          </p:cNvPicPr>
          <p:nvPr>
            <p:ph sz="half" idx="2"/>
          </p:nvPr>
        </p:nvPicPr>
        <p:blipFill>
          <a:blip r:embed="rId2"/>
          <a:stretch>
            <a:fillRect/>
          </a:stretch>
        </p:blipFill>
        <p:spPr>
          <a:xfrm>
            <a:off x="836612" y="1761261"/>
            <a:ext cx="4631642" cy="4079557"/>
          </a:xfrm>
        </p:spPr>
      </p:pic>
      <p:sp>
        <p:nvSpPr>
          <p:cNvPr id="5" name="Text Placeholder 4">
            <a:extLst>
              <a:ext uri="{FF2B5EF4-FFF2-40B4-BE49-F238E27FC236}">
                <a16:creationId xmlns:a16="http://schemas.microsoft.com/office/drawing/2014/main" id="{8F31766E-7F72-D9C8-41BE-3C69E39A7F54}"/>
              </a:ext>
            </a:extLst>
          </p:cNvPr>
          <p:cNvSpPr>
            <a:spLocks noGrp="1"/>
          </p:cNvSpPr>
          <p:nvPr>
            <p:ph type="body" sz="quarter" idx="3"/>
          </p:nvPr>
        </p:nvSpPr>
        <p:spPr>
          <a:xfrm>
            <a:off x="6172200" y="1559243"/>
            <a:ext cx="5183188" cy="599166"/>
          </a:xfrm>
        </p:spPr>
        <p:txBody>
          <a:bodyPr/>
          <a:lstStyle/>
          <a:p>
            <a:r>
              <a:rPr lang="en-US"/>
              <a:t>Essential Practices:</a:t>
            </a:r>
          </a:p>
        </p:txBody>
      </p:sp>
      <p:sp>
        <p:nvSpPr>
          <p:cNvPr id="6" name="Content Placeholder 5">
            <a:extLst>
              <a:ext uri="{FF2B5EF4-FFF2-40B4-BE49-F238E27FC236}">
                <a16:creationId xmlns:a16="http://schemas.microsoft.com/office/drawing/2014/main" id="{5A81B66E-8A81-D6F4-AB23-AD490DDE9413}"/>
              </a:ext>
            </a:extLst>
          </p:cNvPr>
          <p:cNvSpPr>
            <a:spLocks noGrp="1"/>
          </p:cNvSpPr>
          <p:nvPr>
            <p:ph sz="quarter" idx="4"/>
          </p:nvPr>
        </p:nvSpPr>
        <p:spPr>
          <a:xfrm>
            <a:off x="6096000" y="2244453"/>
            <a:ext cx="5924932" cy="3394348"/>
          </a:xfrm>
        </p:spPr>
        <p:txBody>
          <a:bodyPr vert="horz" lIns="91440" tIns="45720" rIns="91440" bIns="45720" rtlCol="0" anchor="t">
            <a:normAutofit/>
          </a:bodyPr>
          <a:lstStyle/>
          <a:p>
            <a:r>
              <a:rPr lang="en-US" dirty="0"/>
              <a:t>Clarify paths to meet student end goals.</a:t>
            </a:r>
          </a:p>
          <a:p>
            <a:r>
              <a:rPr lang="en-US" dirty="0"/>
              <a:t>Help students choose and enter a pathway.</a:t>
            </a:r>
          </a:p>
          <a:p>
            <a:r>
              <a:rPr lang="en-US" dirty="0"/>
              <a:t>Help students stay on their path.</a:t>
            </a:r>
          </a:p>
          <a:p>
            <a:r>
              <a:rPr lang="en-US" b="1" dirty="0">
                <a:solidFill>
                  <a:srgbClr val="0070C0"/>
                </a:solidFill>
              </a:rPr>
              <a:t>Ensure students are learning.</a:t>
            </a:r>
          </a:p>
        </p:txBody>
      </p:sp>
    </p:spTree>
    <p:extLst>
      <p:ext uri="{BB962C8B-B14F-4D97-AF65-F5344CB8AC3E}">
        <p14:creationId xmlns:p14="http://schemas.microsoft.com/office/powerpoint/2010/main" val="1952454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4A6AB-CB4F-48E8-B4D1-F2F17EE02E7B}"/>
              </a:ext>
            </a:extLst>
          </p:cNvPr>
          <p:cNvPicPr>
            <a:picLocks noChangeAspect="1"/>
          </p:cNvPicPr>
          <p:nvPr/>
        </p:nvPicPr>
        <p:blipFill>
          <a:blip r:embed="rId2"/>
          <a:stretch>
            <a:fillRect/>
          </a:stretch>
        </p:blipFill>
        <p:spPr>
          <a:xfrm>
            <a:off x="0" y="-102637"/>
            <a:ext cx="12192000" cy="5878286"/>
          </a:xfrm>
          <a:prstGeom prst="rect">
            <a:avLst/>
          </a:prstGeom>
        </p:spPr>
      </p:pic>
    </p:spTree>
    <p:extLst>
      <p:ext uri="{BB962C8B-B14F-4D97-AF65-F5344CB8AC3E}">
        <p14:creationId xmlns:p14="http://schemas.microsoft.com/office/powerpoint/2010/main" val="2877092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5B05-4871-42D4-B1F2-CB53306DACEA}"/>
              </a:ext>
            </a:extLst>
          </p:cNvPr>
          <p:cNvSpPr>
            <a:spLocks noGrp="1"/>
          </p:cNvSpPr>
          <p:nvPr>
            <p:ph type="title"/>
          </p:nvPr>
        </p:nvSpPr>
        <p:spPr/>
        <p:txBody>
          <a:bodyPr/>
          <a:lstStyle/>
          <a:p>
            <a:r>
              <a:rPr lang="en-US" dirty="0"/>
              <a:t>Best Practices: Peer Review Checklist</a:t>
            </a:r>
          </a:p>
        </p:txBody>
      </p:sp>
      <p:pic>
        <p:nvPicPr>
          <p:cNvPr id="4" name="Content Placeholder 3">
            <a:extLst>
              <a:ext uri="{FF2B5EF4-FFF2-40B4-BE49-F238E27FC236}">
                <a16:creationId xmlns:a16="http://schemas.microsoft.com/office/drawing/2014/main" id="{92C0ECD2-FBB1-4DE4-B951-A4EAB1C3C8F5}"/>
              </a:ext>
            </a:extLst>
          </p:cNvPr>
          <p:cNvPicPr>
            <a:picLocks noGrp="1" noChangeAspect="1"/>
          </p:cNvPicPr>
          <p:nvPr>
            <p:ph idx="1"/>
          </p:nvPr>
        </p:nvPicPr>
        <p:blipFill>
          <a:blip r:embed="rId2"/>
          <a:stretch>
            <a:fillRect/>
          </a:stretch>
        </p:blipFill>
        <p:spPr>
          <a:xfrm>
            <a:off x="531846" y="1635125"/>
            <a:ext cx="10039738" cy="4569732"/>
          </a:xfrm>
          <a:prstGeom prst="rect">
            <a:avLst/>
          </a:prstGeom>
        </p:spPr>
      </p:pic>
    </p:spTree>
    <p:extLst>
      <p:ext uri="{BB962C8B-B14F-4D97-AF65-F5344CB8AC3E}">
        <p14:creationId xmlns:p14="http://schemas.microsoft.com/office/powerpoint/2010/main" val="3018706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C19457-1520-4128-B8B2-4E9D6DE352B6}"/>
              </a:ext>
            </a:extLst>
          </p:cNvPr>
          <p:cNvSpPr txBox="1">
            <a:spLocks/>
          </p:cNvSpPr>
          <p:nvPr/>
        </p:nvSpPr>
        <p:spPr>
          <a:xfrm>
            <a:off x="990600" y="517525"/>
            <a:ext cx="10515600" cy="110642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Next Steps </a:t>
            </a:r>
            <a:r>
              <a:rPr lang="en-US"/>
              <a:t>and Opportunities:</a:t>
            </a:r>
            <a:endParaRPr lang="en-US" dirty="0"/>
          </a:p>
        </p:txBody>
      </p:sp>
      <p:sp>
        <p:nvSpPr>
          <p:cNvPr id="7" name="Content Placeholder 2">
            <a:extLst>
              <a:ext uri="{FF2B5EF4-FFF2-40B4-BE49-F238E27FC236}">
                <a16:creationId xmlns:a16="http://schemas.microsoft.com/office/drawing/2014/main" id="{C64B8352-310F-444C-B30A-A1912FF3E8AF}"/>
              </a:ext>
            </a:extLst>
          </p:cNvPr>
          <p:cNvSpPr txBox="1">
            <a:spLocks/>
          </p:cNvSpPr>
          <p:nvPr/>
        </p:nvSpPr>
        <p:spPr>
          <a:xfrm>
            <a:off x="990600" y="1488802"/>
            <a:ext cx="10515600" cy="404368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dirty="0"/>
              <a:t>Engage more faculty and staff</a:t>
            </a:r>
          </a:p>
          <a:p>
            <a:r>
              <a:rPr lang="en-US" dirty="0"/>
              <a:t>Listen to students</a:t>
            </a:r>
          </a:p>
          <a:p>
            <a:r>
              <a:rPr lang="en-US" dirty="0"/>
              <a:t>Share </a:t>
            </a:r>
          </a:p>
          <a:p>
            <a:r>
              <a:rPr lang="en-US" dirty="0"/>
              <a:t>Focus on Equity-Mindedness</a:t>
            </a:r>
          </a:p>
          <a:p>
            <a:pPr lvl="1"/>
            <a:r>
              <a:rPr lang="en-US" dirty="0"/>
              <a:t>Policies</a:t>
            </a:r>
          </a:p>
          <a:p>
            <a:pPr lvl="1"/>
            <a:r>
              <a:rPr lang="en-US" dirty="0"/>
              <a:t>Onboarding and Hiring Processes</a:t>
            </a:r>
          </a:p>
          <a:p>
            <a:pPr lvl="1"/>
            <a:r>
              <a:rPr lang="en-US" dirty="0"/>
              <a:t>Collaborative environment</a:t>
            </a:r>
          </a:p>
          <a:p>
            <a:r>
              <a:rPr lang="en-US" dirty="0"/>
              <a:t>Build Equity, Community, and Relationships for a stronger foundation</a:t>
            </a:r>
          </a:p>
        </p:txBody>
      </p:sp>
    </p:spTree>
    <p:extLst>
      <p:ext uri="{BB962C8B-B14F-4D97-AF65-F5344CB8AC3E}">
        <p14:creationId xmlns:p14="http://schemas.microsoft.com/office/powerpoint/2010/main" val="379792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F6F6-B9FE-4533-8E46-D1A360947114}"/>
              </a:ext>
            </a:extLst>
          </p:cNvPr>
          <p:cNvSpPr txBox="1">
            <a:spLocks/>
          </p:cNvSpPr>
          <p:nvPr/>
        </p:nvSpPr>
        <p:spPr>
          <a:xfrm>
            <a:off x="838200" y="365125"/>
            <a:ext cx="10515600" cy="1106424"/>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a:t>Questions? </a:t>
            </a:r>
          </a:p>
        </p:txBody>
      </p:sp>
      <p:pic>
        <p:nvPicPr>
          <p:cNvPr id="4" name="Picture 3">
            <a:extLst>
              <a:ext uri="{FF2B5EF4-FFF2-40B4-BE49-F238E27FC236}">
                <a16:creationId xmlns:a16="http://schemas.microsoft.com/office/drawing/2014/main" id="{36E0EB87-B780-4FD4-887D-B2B7055D22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7676"/>
          <a:stretch/>
        </p:blipFill>
        <p:spPr>
          <a:xfrm>
            <a:off x="3356154" y="2892370"/>
            <a:ext cx="5316406" cy="2850434"/>
          </a:xfrm>
          <a:prstGeom prst="rect">
            <a:avLst/>
          </a:prstGeom>
        </p:spPr>
      </p:pic>
      <p:sp>
        <p:nvSpPr>
          <p:cNvPr id="5" name="TextBox 4">
            <a:extLst>
              <a:ext uri="{FF2B5EF4-FFF2-40B4-BE49-F238E27FC236}">
                <a16:creationId xmlns:a16="http://schemas.microsoft.com/office/drawing/2014/main" id="{CD298977-A7A9-4E4C-879F-A597812BF07F}"/>
              </a:ext>
            </a:extLst>
          </p:cNvPr>
          <p:cNvSpPr txBox="1"/>
          <p:nvPr/>
        </p:nvSpPr>
        <p:spPr>
          <a:xfrm>
            <a:off x="4207669" y="2921251"/>
            <a:ext cx="3785735" cy="769441"/>
          </a:xfrm>
          <a:prstGeom prst="rect">
            <a:avLst/>
          </a:prstGeom>
          <a:noFill/>
        </p:spPr>
        <p:txBody>
          <a:bodyPr wrap="square" lIns="91440" tIns="45720" rIns="91440" bIns="45720" rtlCol="0" anchor="t">
            <a:spAutoFit/>
          </a:bodyPr>
          <a:lstStyle/>
          <a:p>
            <a:pPr algn="ctr"/>
            <a:r>
              <a:rPr lang="en-US" sz="4400" b="1">
                <a:solidFill>
                  <a:schemeClr val="bg1"/>
                </a:solidFill>
              </a:rPr>
              <a:t>Thank You!</a:t>
            </a:r>
          </a:p>
        </p:txBody>
      </p:sp>
      <p:sp>
        <p:nvSpPr>
          <p:cNvPr id="8" name="TextBox 7">
            <a:extLst>
              <a:ext uri="{FF2B5EF4-FFF2-40B4-BE49-F238E27FC236}">
                <a16:creationId xmlns:a16="http://schemas.microsoft.com/office/drawing/2014/main" id="{00E49FCE-F837-A351-83F3-2A54391DDA74}"/>
              </a:ext>
            </a:extLst>
          </p:cNvPr>
          <p:cNvSpPr txBox="1"/>
          <p:nvPr/>
        </p:nvSpPr>
        <p:spPr>
          <a:xfrm>
            <a:off x="1567543" y="1340755"/>
            <a:ext cx="93199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Dr. Susan Guzmán-Treviño</a:t>
            </a:r>
            <a:endParaRPr lang="en-US" b="1" dirty="0"/>
          </a:p>
          <a:p>
            <a:pPr algn="ctr"/>
            <a:r>
              <a:rPr lang="en-US" dirty="0">
                <a:ea typeface="+mn-lt"/>
                <a:cs typeface="+mn-lt"/>
              </a:rPr>
              <a:t>Provost,  Vice President,  Academic Affairs and Student Services</a:t>
            </a:r>
            <a:endParaRPr lang="en-US" dirty="0"/>
          </a:p>
          <a:p>
            <a:pPr algn="ctr"/>
            <a:r>
              <a:rPr lang="en-US" dirty="0">
                <a:ea typeface="+mn-lt"/>
                <a:cs typeface="+mn-lt"/>
                <a:hlinkClick r:id="rId3"/>
              </a:rPr>
              <a:t>Susan.guzmantrevino@templejc.edu</a:t>
            </a:r>
          </a:p>
          <a:p>
            <a:pPr algn="ctr"/>
            <a:r>
              <a:rPr lang="en-US" dirty="0">
                <a:ea typeface="+mn-lt"/>
                <a:cs typeface="+mn-lt"/>
              </a:rPr>
              <a:t>254-298-8340</a:t>
            </a:r>
            <a:endParaRPr lang="en-US" dirty="0"/>
          </a:p>
          <a:p>
            <a:pPr algn="ctr"/>
            <a:endParaRPr lang="en-US" b="1" dirty="0"/>
          </a:p>
          <a:p>
            <a:pPr algn="l"/>
            <a:endParaRPr lang="en-US" dirty="0"/>
          </a:p>
        </p:txBody>
      </p:sp>
    </p:spTree>
    <p:extLst>
      <p:ext uri="{BB962C8B-B14F-4D97-AF65-F5344CB8AC3E}">
        <p14:creationId xmlns:p14="http://schemas.microsoft.com/office/powerpoint/2010/main" val="6226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496BAE-0B8A-35AC-0333-27CDA3F011D4}"/>
              </a:ext>
            </a:extLst>
          </p:cNvPr>
          <p:cNvSpPr txBox="1"/>
          <p:nvPr/>
        </p:nvSpPr>
        <p:spPr>
          <a:xfrm>
            <a:off x="838200" y="365125"/>
            <a:ext cx="10515600" cy="110642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a:latin typeface="+mj-lt"/>
                <a:ea typeface="+mj-ea"/>
                <a:cs typeface="+mj-cs"/>
              </a:rPr>
              <a:t>Objectives</a:t>
            </a:r>
            <a:endParaRPr lang="en-US" sz="4400" b="1" kern="1200">
              <a:latin typeface="+mj-lt"/>
              <a:ea typeface="+mj-ea"/>
              <a:cs typeface="+mj-cs"/>
            </a:endParaRPr>
          </a:p>
        </p:txBody>
      </p:sp>
      <p:sp>
        <p:nvSpPr>
          <p:cNvPr id="2" name="TextBox 1">
            <a:extLst>
              <a:ext uri="{FF2B5EF4-FFF2-40B4-BE49-F238E27FC236}">
                <a16:creationId xmlns:a16="http://schemas.microsoft.com/office/drawing/2014/main" id="{B86880AA-2276-3DED-4170-38894DF49191}"/>
              </a:ext>
            </a:extLst>
          </p:cNvPr>
          <p:cNvSpPr txBox="1"/>
          <p:nvPr/>
        </p:nvSpPr>
        <p:spPr>
          <a:xfrm>
            <a:off x="317340" y="1635759"/>
            <a:ext cx="11036460" cy="40436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457200" indent="-228600">
              <a:lnSpc>
                <a:spcPct val="90000"/>
              </a:lnSpc>
              <a:spcAft>
                <a:spcPts val="600"/>
              </a:spcAft>
              <a:buFont typeface="Arial" panose="020B0604020202020204" pitchFamily="34" charset="0"/>
              <a:buChar char="•"/>
            </a:pPr>
            <a:r>
              <a:rPr lang="en-US" sz="2800" dirty="0"/>
              <a:t>Background: Temple College </a:t>
            </a:r>
          </a:p>
          <a:p>
            <a:pPr marL="457200" indent="-228600">
              <a:lnSpc>
                <a:spcPct val="90000"/>
              </a:lnSpc>
              <a:spcAft>
                <a:spcPts val="600"/>
              </a:spcAft>
              <a:buFont typeface="Arial" panose="020B0604020202020204" pitchFamily="34" charset="0"/>
              <a:buChar char="•"/>
            </a:pPr>
            <a:r>
              <a:rPr lang="en-US" sz="2800" dirty="0"/>
              <a:t>Equity Journey</a:t>
            </a:r>
          </a:p>
          <a:p>
            <a:pPr marL="685800" indent="-457200">
              <a:lnSpc>
                <a:spcPct val="90000"/>
              </a:lnSpc>
              <a:spcAft>
                <a:spcPts val="600"/>
              </a:spcAft>
              <a:buFont typeface="Courier New" panose="02070309020205020404" pitchFamily="49" charset="0"/>
              <a:buChar char="o"/>
            </a:pPr>
            <a:r>
              <a:rPr lang="en-US" sz="2800" dirty="0"/>
              <a:t>	Dr.  Brown-McNair</a:t>
            </a:r>
          </a:p>
          <a:p>
            <a:pPr marL="685800" indent="-457200">
              <a:lnSpc>
                <a:spcPct val="90000"/>
              </a:lnSpc>
              <a:spcAft>
                <a:spcPts val="600"/>
              </a:spcAft>
              <a:buFont typeface="Courier New" panose="02070309020205020404" pitchFamily="49" charset="0"/>
              <a:buChar char="o"/>
            </a:pPr>
            <a:r>
              <a:rPr lang="en-US" sz="2800" dirty="0"/>
              <a:t>	Faculty Fellows</a:t>
            </a:r>
          </a:p>
          <a:p>
            <a:pPr marL="685800" indent="-457200">
              <a:lnSpc>
                <a:spcPct val="90000"/>
              </a:lnSpc>
              <a:spcAft>
                <a:spcPts val="600"/>
              </a:spcAft>
              <a:buFont typeface="Courier New" panose="02070309020205020404" pitchFamily="49" charset="0"/>
              <a:buChar char="o"/>
            </a:pPr>
            <a:r>
              <a:rPr lang="en-US" sz="2800" dirty="0"/>
              <a:t>	Micro-grants</a:t>
            </a:r>
          </a:p>
          <a:p>
            <a:pPr marL="685800" indent="-457200">
              <a:lnSpc>
                <a:spcPct val="90000"/>
              </a:lnSpc>
              <a:spcAft>
                <a:spcPts val="600"/>
              </a:spcAft>
              <a:buFont typeface="Courier New" panose="02070309020205020404" pitchFamily="49" charset="0"/>
              <a:buChar char="o"/>
            </a:pPr>
            <a:r>
              <a:rPr lang="en-US" sz="2800" dirty="0"/>
              <a:t>	Peer Review</a:t>
            </a:r>
          </a:p>
          <a:p>
            <a:pPr marL="685800" indent="-457200">
              <a:lnSpc>
                <a:spcPct val="90000"/>
              </a:lnSpc>
              <a:spcAft>
                <a:spcPts val="600"/>
              </a:spcAft>
              <a:buFont typeface="Courier New" panose="02070309020205020404" pitchFamily="49" charset="0"/>
              <a:buChar char="o"/>
            </a:pPr>
            <a:r>
              <a:rPr lang="en-US" sz="2800" dirty="0"/>
              <a:t>	Center for Teaching and Learning</a:t>
            </a:r>
          </a:p>
          <a:p>
            <a:pPr marL="457200" indent="-228600">
              <a:lnSpc>
                <a:spcPct val="90000"/>
              </a:lnSpc>
              <a:spcAft>
                <a:spcPts val="600"/>
              </a:spcAft>
              <a:buFont typeface="Arial" panose="020B0604020202020204" pitchFamily="34" charset="0"/>
              <a:buChar char="•"/>
            </a:pPr>
            <a:r>
              <a:rPr lang="en-US" sz="2800" dirty="0"/>
              <a:t>Student Voices</a:t>
            </a:r>
            <a:endParaRPr lang="en-US" dirty="0"/>
          </a:p>
          <a:p>
            <a:pPr marL="457200" indent="-228600">
              <a:lnSpc>
                <a:spcPct val="90000"/>
              </a:lnSpc>
              <a:spcAft>
                <a:spcPts val="600"/>
              </a:spcAft>
              <a:buFont typeface="Arial" panose="020B0604020202020204" pitchFamily="34" charset="0"/>
              <a:buChar char="•"/>
            </a:pPr>
            <a:r>
              <a:rPr lang="en-US" sz="2800" dirty="0"/>
              <a:t>Opportunities</a:t>
            </a:r>
          </a:p>
        </p:txBody>
      </p:sp>
      <p:pic>
        <p:nvPicPr>
          <p:cNvPr id="6" name="Picture 6">
            <a:extLst>
              <a:ext uri="{FF2B5EF4-FFF2-40B4-BE49-F238E27FC236}">
                <a16:creationId xmlns:a16="http://schemas.microsoft.com/office/drawing/2014/main" id="{340C18A7-2E91-724E-421C-7C8AECCC5020}"/>
              </a:ext>
            </a:extLst>
          </p:cNvPr>
          <p:cNvPicPr>
            <a:picLocks noChangeAspect="1"/>
          </p:cNvPicPr>
          <p:nvPr/>
        </p:nvPicPr>
        <p:blipFill>
          <a:blip r:embed="rId2"/>
          <a:stretch>
            <a:fillRect/>
          </a:stretch>
        </p:blipFill>
        <p:spPr>
          <a:xfrm>
            <a:off x="7451203" y="1090130"/>
            <a:ext cx="4041493" cy="4446245"/>
          </a:xfrm>
          <a:prstGeom prst="rect">
            <a:avLst/>
          </a:prstGeom>
        </p:spPr>
      </p:pic>
    </p:spTree>
    <p:extLst>
      <p:ext uri="{BB962C8B-B14F-4D97-AF65-F5344CB8AC3E}">
        <p14:creationId xmlns:p14="http://schemas.microsoft.com/office/powerpoint/2010/main" val="358179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LEADERSHIP TRAINING</a:t>
            </a:r>
          </a:p>
        </p:txBody>
      </p:sp>
      <p:sp>
        <p:nvSpPr>
          <p:cNvPr id="3" name="Subtitle 2"/>
          <p:cNvSpPr>
            <a:spLocks noGrp="1"/>
          </p:cNvSpPr>
          <p:nvPr>
            <p:ph type="subTitle" idx="1"/>
          </p:nvPr>
        </p:nvSpPr>
        <p:spPr>
          <a:xfrm>
            <a:off x="792480" y="2747265"/>
            <a:ext cx="6292532" cy="1410207"/>
          </a:xfrm>
        </p:spPr>
        <p:txBody>
          <a:bodyPr>
            <a:normAutofit/>
          </a:bodyPr>
          <a:lstStyle/>
          <a:p>
            <a:r>
              <a:rPr lang="en-US" sz="5400" dirty="0"/>
              <a:t>EQUITY</a:t>
            </a:r>
          </a:p>
          <a:p>
            <a:r>
              <a:rPr lang="en-US" sz="3200" dirty="0"/>
              <a:t>AUGUST 11, 2020</a:t>
            </a:r>
          </a:p>
          <a:p>
            <a:endParaRPr lang="en-US" sz="5400" dirty="0"/>
          </a:p>
        </p:txBody>
      </p:sp>
      <p:pic>
        <p:nvPicPr>
          <p:cNvPr id="4" name="Picture 3"/>
          <p:cNvPicPr>
            <a:picLocks noChangeAspect="1"/>
          </p:cNvPicPr>
          <p:nvPr/>
        </p:nvPicPr>
        <p:blipFill>
          <a:blip r:embed="rId2"/>
          <a:stretch>
            <a:fillRect/>
          </a:stretch>
        </p:blipFill>
        <p:spPr>
          <a:xfrm>
            <a:off x="314596" y="5728429"/>
            <a:ext cx="1914310" cy="780356"/>
          </a:xfrm>
          <a:prstGeom prst="rect">
            <a:avLst/>
          </a:prstGeom>
        </p:spPr>
      </p:pic>
    </p:spTree>
    <p:extLst>
      <p:ext uri="{BB962C8B-B14F-4D97-AF65-F5344CB8AC3E}">
        <p14:creationId xmlns:p14="http://schemas.microsoft.com/office/powerpoint/2010/main" val="181027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Dr. Tia Brown McNair</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426" r="4426"/>
          <a:stretch>
            <a:fillRect/>
          </a:stretch>
        </p:blipFill>
        <p:spPr>
          <a:xfrm>
            <a:off x="6382438" y="958976"/>
            <a:ext cx="4273369" cy="4527424"/>
          </a:xfrm>
        </p:spPr>
      </p:pic>
      <p:sp>
        <p:nvSpPr>
          <p:cNvPr id="4" name="Text Placeholder 3"/>
          <p:cNvSpPr>
            <a:spLocks noGrp="1"/>
          </p:cNvSpPr>
          <p:nvPr>
            <p:ph type="body" sz="half" idx="2"/>
          </p:nvPr>
        </p:nvSpPr>
        <p:spPr>
          <a:xfrm>
            <a:off x="528320" y="2674112"/>
            <a:ext cx="4893056" cy="2812288"/>
          </a:xfrm>
        </p:spPr>
        <p:txBody>
          <a:bodyPr>
            <a:normAutofit/>
          </a:bodyPr>
          <a:lstStyle/>
          <a:p>
            <a:r>
              <a:rPr lang="en-US" sz="2000" dirty="0"/>
              <a:t>Dr. Tia Brown McNair is the Vice President in the Office of Diversity, Equity, and Student Success and Executive Director for the Truth, Racial Healing, and Transformation (TRHT) Campus Centers at the Association of American Colleges and Universities (AAC&amp;U) in Washington, DC. </a:t>
            </a:r>
          </a:p>
        </p:txBody>
      </p:sp>
      <p:sp>
        <p:nvSpPr>
          <p:cNvPr id="3" name="TextBox 2"/>
          <p:cNvSpPr txBox="1"/>
          <p:nvPr/>
        </p:nvSpPr>
        <p:spPr>
          <a:xfrm>
            <a:off x="580222" y="6048260"/>
            <a:ext cx="5012674" cy="369332"/>
          </a:xfrm>
          <a:prstGeom prst="rect">
            <a:avLst/>
          </a:prstGeom>
          <a:noFill/>
        </p:spPr>
        <p:txBody>
          <a:bodyPr wrap="square" rtlCol="0">
            <a:spAutoFit/>
          </a:bodyPr>
          <a:lstStyle/>
          <a:p>
            <a:r>
              <a:rPr lang="en-US" dirty="0"/>
              <a:t>Funding Provided By Trellis Foundation</a:t>
            </a:r>
          </a:p>
        </p:txBody>
      </p:sp>
    </p:spTree>
    <p:extLst>
      <p:ext uri="{BB962C8B-B14F-4D97-AF65-F5344CB8AC3E}">
        <p14:creationId xmlns:p14="http://schemas.microsoft.com/office/powerpoint/2010/main" val="379227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337" y="0"/>
            <a:ext cx="12216556" cy="6827664"/>
          </a:xfrm>
          <a:prstGeom prst="rect">
            <a:avLst/>
          </a:prstGeom>
        </p:spPr>
      </p:pic>
    </p:spTree>
    <p:extLst>
      <p:ext uri="{BB962C8B-B14F-4D97-AF65-F5344CB8AC3E}">
        <p14:creationId xmlns:p14="http://schemas.microsoft.com/office/powerpoint/2010/main" val="1941873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p:cNvPicPr>
            <a:picLocks noChangeAspect="1"/>
          </p:cNvPicPr>
          <p:nvPr/>
        </p:nvPicPr>
        <p:blipFill>
          <a:blip r:embed="rId2"/>
          <a:srcRect l="3146" r="3146"/>
          <a:stretch>
            <a:fillRect/>
          </a:stretch>
        </p:blipFill>
        <p:spPr>
          <a:xfrm>
            <a:off x="1952180" y="898144"/>
            <a:ext cx="3280974" cy="4572000"/>
          </a:xfrm>
          <a:prstGeom prst="rect">
            <a:avLst/>
          </a:prstGeom>
        </p:spPr>
      </p:pic>
      <p:sp>
        <p:nvSpPr>
          <p:cNvPr id="3" name="TextBox 2"/>
          <p:cNvSpPr txBox="1"/>
          <p:nvPr/>
        </p:nvSpPr>
        <p:spPr>
          <a:xfrm>
            <a:off x="6230112" y="1040384"/>
            <a:ext cx="4068064" cy="1754326"/>
          </a:xfrm>
          <a:prstGeom prst="rect">
            <a:avLst/>
          </a:prstGeom>
          <a:noFill/>
        </p:spPr>
        <p:txBody>
          <a:bodyPr wrap="square" rtlCol="0">
            <a:spAutoFit/>
          </a:bodyPr>
          <a:lstStyle/>
          <a:p>
            <a:r>
              <a:rPr lang="en-US" sz="5400" dirty="0"/>
              <a:t>FALL 2020 BOOK CLUB</a:t>
            </a:r>
          </a:p>
        </p:txBody>
      </p:sp>
    </p:spTree>
    <p:extLst>
      <p:ext uri="{BB962C8B-B14F-4D97-AF65-F5344CB8AC3E}">
        <p14:creationId xmlns:p14="http://schemas.microsoft.com/office/powerpoint/2010/main" val="295468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1271600" y="3429000"/>
            <a:ext cx="10250800" cy="2219600"/>
          </a:xfrm>
          <a:prstGeom prst="rect">
            <a:avLst/>
          </a:prstGeom>
        </p:spPr>
        <p:txBody>
          <a:bodyPr spcFirstLastPara="1" vert="horz" wrap="square" lIns="121900" tIns="121900" rIns="121900" bIns="121900" rtlCol="0" anchor="t" anchorCtr="0">
            <a:normAutofit fontScale="90000"/>
          </a:bodyPr>
          <a:lstStyle/>
          <a:p>
            <a:pPr algn="ctr"/>
            <a:r>
              <a:rPr lang="en" sz="5303"/>
              <a:t>Center for Teaching and Learning </a:t>
            </a:r>
            <a:endParaRPr sz="5303"/>
          </a:p>
          <a:p>
            <a:pPr algn="ctr"/>
            <a:r>
              <a:rPr lang="en"/>
              <a:t>Equity Fellowship 2021</a:t>
            </a:r>
            <a:endParaRPr/>
          </a:p>
        </p:txBody>
      </p:sp>
      <p:pic>
        <p:nvPicPr>
          <p:cNvPr id="87" name="Google Shape;87;p13"/>
          <p:cNvPicPr preferRelativeResize="0"/>
          <p:nvPr/>
        </p:nvPicPr>
        <p:blipFill>
          <a:blip r:embed="rId3">
            <a:alphaModFix/>
          </a:blip>
          <a:stretch>
            <a:fillRect/>
          </a:stretch>
        </p:blipFill>
        <p:spPr>
          <a:xfrm>
            <a:off x="3054501" y="682500"/>
            <a:ext cx="5680865" cy="24687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ctrTitle"/>
          </p:nvPr>
        </p:nvSpPr>
        <p:spPr>
          <a:xfrm>
            <a:off x="972600" y="1763267"/>
            <a:ext cx="10250800" cy="2219600"/>
          </a:xfrm>
          <a:prstGeom prst="rect">
            <a:avLst/>
          </a:prstGeom>
        </p:spPr>
        <p:txBody>
          <a:bodyPr spcFirstLastPara="1" vert="horz" wrap="square" lIns="121900" tIns="121900" rIns="121900" bIns="121900" rtlCol="0" anchor="t" anchorCtr="0">
            <a:normAutofit/>
          </a:bodyPr>
          <a:lstStyle/>
          <a:p>
            <a:r>
              <a:rPr lang="en"/>
              <a:t>Presentation with Lauren Goodman</a:t>
            </a:r>
            <a:endParaRPr/>
          </a:p>
        </p:txBody>
      </p:sp>
      <p:sp>
        <p:nvSpPr>
          <p:cNvPr id="149" name="Google Shape;149;p22"/>
          <p:cNvSpPr txBox="1">
            <a:spLocks noGrp="1"/>
          </p:cNvSpPr>
          <p:nvPr>
            <p:ph type="subTitle" idx="1"/>
          </p:nvPr>
        </p:nvSpPr>
        <p:spPr>
          <a:xfrm>
            <a:off x="972833" y="4230533"/>
            <a:ext cx="10250800" cy="1335200"/>
          </a:xfrm>
          <a:prstGeom prst="rect">
            <a:avLst/>
          </a:prstGeom>
        </p:spPr>
        <p:txBody>
          <a:bodyPr spcFirstLastPara="1" vert="horz" wrap="square" lIns="121900" tIns="121900" rIns="121900" bIns="121900" rtlCol="0" anchor="t" anchorCtr="0">
            <a:normAutofit/>
          </a:bodyPr>
          <a:lstStyle/>
          <a:p>
            <a:pPr marL="0" indent="0"/>
            <a:r>
              <a:rPr lang="en" i="1"/>
              <a:t>Dean of Teaching and Learning Innovation, Berkshire Community College</a:t>
            </a:r>
            <a:endParaRPr i="1"/>
          </a:p>
          <a:p>
            <a:pPr marL="0" indent="0"/>
            <a:endParaRPr i="1"/>
          </a:p>
          <a:p>
            <a:pPr marL="0" indent="0"/>
            <a:r>
              <a:rPr lang="en" sz="2067" u="sng">
                <a:solidFill>
                  <a:srgbClr val="1155CC"/>
                </a:solidFill>
                <a:hlinkClick r:id="rId3">
                  <a:extLst>
                    <a:ext uri="{A12FA001-AC4F-418D-AE19-62706E023703}">
                      <ahyp:hlinkClr xmlns:ahyp="http://schemas.microsoft.com/office/drawing/2018/hyperlinkcolor" val="tx"/>
                    </a:ext>
                  </a:extLst>
                </a:hlinkClick>
              </a:rPr>
              <a:t>lgoodman@berkshirecc.edu</a:t>
            </a:r>
            <a:r>
              <a:rPr lang="en" sz="2067">
                <a:solidFill>
                  <a:srgbClr val="000000"/>
                </a:solidFill>
              </a:rPr>
              <a:t>; 413-236-2161</a:t>
            </a:r>
            <a:endParaRPr sz="2067"/>
          </a:p>
        </p:txBody>
      </p:sp>
    </p:spTree>
  </p:cSld>
  <p:clrMapOvr>
    <a:masterClrMapping/>
  </p:clrMapOvr>
</p:sld>
</file>

<file path=ppt/theme/theme1.xml><?xml version="1.0" encoding="utf-8"?>
<a:theme xmlns:a="http://schemas.openxmlformats.org/drawingml/2006/main" name="TC 2017">
  <a:themeElements>
    <a:clrScheme name="TC">
      <a:dk1>
        <a:sysClr val="windowText" lastClr="000000"/>
      </a:dk1>
      <a:lt1>
        <a:sysClr val="window" lastClr="FFFFFF"/>
      </a:lt1>
      <a:dk2>
        <a:srgbClr val="222222"/>
      </a:dk2>
      <a:lt2>
        <a:srgbClr val="F9F9F9"/>
      </a:lt2>
      <a:accent1>
        <a:srgbClr val="EFC68A"/>
      </a:accent1>
      <a:accent2>
        <a:srgbClr val="F9F9F9"/>
      </a:accent2>
      <a:accent3>
        <a:srgbClr val="BFBFBF"/>
      </a:accent3>
      <a:accent4>
        <a:srgbClr val="A5A5A5"/>
      </a:accent4>
      <a:accent5>
        <a:srgbClr val="595959"/>
      </a:accent5>
      <a:accent6>
        <a:srgbClr val="3F3F3F"/>
      </a:accent6>
      <a:hlink>
        <a:srgbClr val="E7AA50"/>
      </a:hlink>
      <a:folHlink>
        <a:srgbClr val="262626"/>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e College PP" id="{E91241C8-F43B-47DB-BE3F-23A60E8A6D78}" vid="{AB12FEAC-7C1A-429B-88D8-3022EE12B7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06E36EF3457A4B8F1505AA7A4703B4" ma:contentTypeVersion="14" ma:contentTypeDescription="Create a new document." ma:contentTypeScope="" ma:versionID="365a1cefd1219a03c2c8e396398d9de9">
  <xsd:schema xmlns:xsd="http://www.w3.org/2001/XMLSchema" xmlns:xs="http://www.w3.org/2001/XMLSchema" xmlns:p="http://schemas.microsoft.com/office/2006/metadata/properties" xmlns:ns3="9841521d-d02f-45cf-8e36-342366f8b469" xmlns:ns4="c7b406af-2f12-427e-be49-396fe99c6912" targetNamespace="http://schemas.microsoft.com/office/2006/metadata/properties" ma:root="true" ma:fieldsID="9a00943ea78c4cbe6d64d8473e35d92c" ns3:_="" ns4:_="">
    <xsd:import namespace="9841521d-d02f-45cf-8e36-342366f8b469"/>
    <xsd:import namespace="c7b406af-2f12-427e-be49-396fe99c691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41521d-d02f-45cf-8e36-342366f8b4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b406af-2f12-427e-be49-396fe99c69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D98B7B-7378-434D-B6AF-A685ECC580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41521d-d02f-45cf-8e36-342366f8b469"/>
    <ds:schemaRef ds:uri="c7b406af-2f12-427e-be49-396fe99c69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959051-18F8-4D7E-B52F-06DB55160E00}">
  <ds:schemaRefs>
    <ds:schemaRef ds:uri="http://schemas.microsoft.com/office/2006/metadata/properties"/>
    <ds:schemaRef ds:uri="9841521d-d02f-45cf-8e36-342366f8b469"/>
    <ds:schemaRef ds:uri="http://purl.org/dc/elements/1.1/"/>
    <ds:schemaRef ds:uri="http://purl.org/dc/dcmitype/"/>
    <ds:schemaRef ds:uri="http://purl.org/dc/terms/"/>
    <ds:schemaRef ds:uri="c7b406af-2f12-427e-be49-396fe99c6912"/>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362B95A-AF7E-4110-90CD-4C3ACDF362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temple-college-powerpoint-templatepotx</Template>
  <TotalTime>1382</TotalTime>
  <Words>825</Words>
  <Application>Microsoft Office PowerPoint</Application>
  <PresentationFormat>Widescreen</PresentationFormat>
  <Paragraphs>80</Paragraphs>
  <Slides>23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Courier New</vt:lpstr>
      <vt:lpstr>Gill Sans MT</vt:lpstr>
      <vt:lpstr>Lato</vt:lpstr>
      <vt:lpstr>TC 2017</vt:lpstr>
      <vt:lpstr>Equity-Minded Professional Development at Temple College</vt:lpstr>
      <vt:lpstr>Temple College: Pathways Journey</vt:lpstr>
      <vt:lpstr>PowerPoint Presentation</vt:lpstr>
      <vt:lpstr>LEADERSHIP TRAINING</vt:lpstr>
      <vt:lpstr>Dr. Tia Brown McNair</vt:lpstr>
      <vt:lpstr>PowerPoint Presentation</vt:lpstr>
      <vt:lpstr>PowerPoint Presentation</vt:lpstr>
      <vt:lpstr>Center for Teaching and Learning  Equity Fellowship 2021</vt:lpstr>
      <vt:lpstr>Presentation with Lauren Goodman</vt:lpstr>
      <vt:lpstr>PowerPoint Presentation</vt:lpstr>
      <vt:lpstr>PowerPoint Presentation</vt:lpstr>
      <vt:lpstr>Stages of a Design Thinking Workshop</vt:lpstr>
      <vt:lpstr>PowerPoint Presentation</vt:lpstr>
      <vt:lpstr>PowerPoint Presentation</vt:lpstr>
      <vt:lpstr>Equity Classroom Kim George</vt:lpstr>
      <vt:lpstr>Student Voices</vt:lpstr>
      <vt:lpstr>PowerPoint Presentation</vt:lpstr>
      <vt:lpstr>PowerPoint Presentation</vt:lpstr>
      <vt:lpstr>PowerPoint Presentation</vt:lpstr>
      <vt:lpstr>PowerPoint Presentation</vt:lpstr>
      <vt:lpstr>Best Practices: Peer Review Checklist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Suzanna Bachman</dc:creator>
  <cp:lastModifiedBy>Susan Guzman-Trevino</cp:lastModifiedBy>
  <cp:revision>121</cp:revision>
  <cp:lastPrinted>2022-11-08T00:39:17Z</cp:lastPrinted>
  <dcterms:created xsi:type="dcterms:W3CDTF">2022-02-26T14:34:31Z</dcterms:created>
  <dcterms:modified xsi:type="dcterms:W3CDTF">2022-11-08T00:47:06Z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0x010100FB06E36EF3457A4B8F1505AA7A4703B4</vt:lpwstr>
  </property>
</Properties>
</file>