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3" r:id="rId5"/>
    <p:sldMasterId id="2147483703" r:id="rId6"/>
  </p:sldMasterIdLst>
  <p:notesMasterIdLst>
    <p:notesMasterId r:id="rId32"/>
  </p:notesMasterIdLst>
  <p:handoutMasterIdLst>
    <p:handoutMasterId r:id="rId33"/>
  </p:handoutMasterIdLst>
  <p:sldIdLst>
    <p:sldId id="257" r:id="rId7"/>
    <p:sldId id="259" r:id="rId8"/>
    <p:sldId id="293" r:id="rId9"/>
    <p:sldId id="273" r:id="rId10"/>
    <p:sldId id="294" r:id="rId11"/>
    <p:sldId id="275" r:id="rId12"/>
    <p:sldId id="274" r:id="rId13"/>
    <p:sldId id="285" r:id="rId14"/>
    <p:sldId id="295" r:id="rId15"/>
    <p:sldId id="278" r:id="rId16"/>
    <p:sldId id="276" r:id="rId17"/>
    <p:sldId id="279" r:id="rId18"/>
    <p:sldId id="280" r:id="rId19"/>
    <p:sldId id="286" r:id="rId20"/>
    <p:sldId id="260" r:id="rId21"/>
    <p:sldId id="284" r:id="rId22"/>
    <p:sldId id="256" r:id="rId23"/>
    <p:sldId id="291" r:id="rId24"/>
    <p:sldId id="281" r:id="rId25"/>
    <p:sldId id="282" r:id="rId26"/>
    <p:sldId id="283" r:id="rId27"/>
    <p:sldId id="292" r:id="rId28"/>
    <p:sldId id="265" r:id="rId29"/>
    <p:sldId id="296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54" autoAdjust="0"/>
  </p:normalViewPr>
  <p:slideViewPr>
    <p:cSldViewPr snapToGrid="0" snapToObjects="1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1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39645179805505E-3"/>
          <c:y val="0.123361613686469"/>
          <c:w val="0.57021631148697605"/>
          <c:h val="0.7549494395464949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242675059983898"/>
          <c:y val="0.40748089432960699"/>
          <c:w val="0.37757324940016102"/>
          <c:h val="0.27710044630175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venir Heavy" charset="0"/>
              <a:ea typeface="Avenir Heavy" charset="0"/>
              <a:cs typeface="Avenir Heavy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CoRequisite Success Rates in INRW 0300 and English 1301 by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'INRW 0300 Ethnicity'!$B$2</c:f>
              <c:strCache>
                <c:ptCount val="1"/>
                <c:pt idx="0">
                  <c:v>Cat 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'INRW 0300 Ethnicity'!$A$3:$A$18</c:f>
              <c:strCache>
                <c:ptCount val="16"/>
                <c:pt idx="0">
                  <c:v>Fall 2018 0300</c:v>
                </c:pt>
                <c:pt idx="1">
                  <c:v>Fall 2018 1301</c:v>
                </c:pt>
                <c:pt idx="2">
                  <c:v>Spring 2019 0300</c:v>
                </c:pt>
                <c:pt idx="3">
                  <c:v>Spring 2019 1301</c:v>
                </c:pt>
                <c:pt idx="4">
                  <c:v>Fall 2019 0300</c:v>
                </c:pt>
                <c:pt idx="5">
                  <c:v>Fall 2019 1301</c:v>
                </c:pt>
                <c:pt idx="6">
                  <c:v>Spring 2020 0300</c:v>
                </c:pt>
                <c:pt idx="7">
                  <c:v>Spring 2020 1301</c:v>
                </c:pt>
                <c:pt idx="8">
                  <c:v>Fall 2020 0300</c:v>
                </c:pt>
                <c:pt idx="9">
                  <c:v>Fall 2020 1301</c:v>
                </c:pt>
                <c:pt idx="10">
                  <c:v>Spring 2021 0300</c:v>
                </c:pt>
                <c:pt idx="11">
                  <c:v>Spring 2021 1301</c:v>
                </c:pt>
                <c:pt idx="12">
                  <c:v>Fall 2021 0300</c:v>
                </c:pt>
                <c:pt idx="13">
                  <c:v>Fall 2021 1301</c:v>
                </c:pt>
                <c:pt idx="14">
                  <c:v>Spring 2022 0300</c:v>
                </c:pt>
                <c:pt idx="15">
                  <c:v>Spring 2022 1301</c:v>
                </c:pt>
              </c:strCache>
            </c:strRef>
          </c:cat>
          <c:val>
            <c:numRef>
              <c:f>'INRW 0300 Ethnicity'!$B$3:$B$18</c:f>
            </c:numRef>
          </c:val>
          <c:extLst>
            <c:ext xmlns:c16="http://schemas.microsoft.com/office/drawing/2014/chart" uri="{C3380CC4-5D6E-409C-BE32-E72D297353CC}">
              <c16:uniqueId val="{00000000-2B03-4BAE-9703-E3FC1618390E}"/>
            </c:ext>
          </c:extLst>
        </c:ser>
        <c:ser>
          <c:idx val="1"/>
          <c:order val="1"/>
          <c:tx>
            <c:strRef>
              <c:f>'INRW 0300 Ethnicity'!$C$2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'INRW 0300 Ethnicity'!$A$3:$A$18</c:f>
              <c:strCache>
                <c:ptCount val="16"/>
                <c:pt idx="0">
                  <c:v>Fall 2018 0300</c:v>
                </c:pt>
                <c:pt idx="1">
                  <c:v>Fall 2018 1301</c:v>
                </c:pt>
                <c:pt idx="2">
                  <c:v>Spring 2019 0300</c:v>
                </c:pt>
                <c:pt idx="3">
                  <c:v>Spring 2019 1301</c:v>
                </c:pt>
                <c:pt idx="4">
                  <c:v>Fall 2019 0300</c:v>
                </c:pt>
                <c:pt idx="5">
                  <c:v>Fall 2019 1301</c:v>
                </c:pt>
                <c:pt idx="6">
                  <c:v>Spring 2020 0300</c:v>
                </c:pt>
                <c:pt idx="7">
                  <c:v>Spring 2020 1301</c:v>
                </c:pt>
                <c:pt idx="8">
                  <c:v>Fall 2020 0300</c:v>
                </c:pt>
                <c:pt idx="9">
                  <c:v>Fall 2020 1301</c:v>
                </c:pt>
                <c:pt idx="10">
                  <c:v>Spring 2021 0300</c:v>
                </c:pt>
                <c:pt idx="11">
                  <c:v>Spring 2021 1301</c:v>
                </c:pt>
                <c:pt idx="12">
                  <c:v>Fall 2021 0300</c:v>
                </c:pt>
                <c:pt idx="13">
                  <c:v>Fall 2021 1301</c:v>
                </c:pt>
                <c:pt idx="14">
                  <c:v>Spring 2022 0300</c:v>
                </c:pt>
                <c:pt idx="15">
                  <c:v>Spring 2022 1301</c:v>
                </c:pt>
              </c:strCache>
            </c:strRef>
          </c:cat>
          <c:val>
            <c:numRef>
              <c:f>'INRW 0300 Ethnicity'!$C$3:$C$18</c:f>
              <c:numCache>
                <c:formatCode>0.0%</c:formatCode>
                <c:ptCount val="16"/>
                <c:pt idx="0">
                  <c:v>0.78220000000000001</c:v>
                </c:pt>
                <c:pt idx="1">
                  <c:v>0.74260000000000004</c:v>
                </c:pt>
                <c:pt idx="2">
                  <c:v>0.78949999999999998</c:v>
                </c:pt>
                <c:pt idx="3">
                  <c:v>0.78949999999999998</c:v>
                </c:pt>
                <c:pt idx="4">
                  <c:v>0.86360000000000003</c:v>
                </c:pt>
                <c:pt idx="5">
                  <c:v>0.78790000000000004</c:v>
                </c:pt>
                <c:pt idx="6">
                  <c:v>0.75</c:v>
                </c:pt>
                <c:pt idx="7">
                  <c:v>0.73209999999999997</c:v>
                </c:pt>
                <c:pt idx="8">
                  <c:v>0.81520000000000004</c:v>
                </c:pt>
                <c:pt idx="9">
                  <c:v>0.71740000000000004</c:v>
                </c:pt>
                <c:pt idx="10">
                  <c:v>0.60780000000000001</c:v>
                </c:pt>
                <c:pt idx="11">
                  <c:v>0.45100000000000001</c:v>
                </c:pt>
                <c:pt idx="12">
                  <c:v>0.77780000000000005</c:v>
                </c:pt>
                <c:pt idx="13">
                  <c:v>0.70369999999999999</c:v>
                </c:pt>
                <c:pt idx="14">
                  <c:v>0.73080000000000001</c:v>
                </c:pt>
                <c:pt idx="15">
                  <c:v>0.61539999999999995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03-4BAE-9703-E3FC1618390E}"/>
            </c:ext>
          </c:extLst>
        </c:ser>
        <c:ser>
          <c:idx val="2"/>
          <c:order val="2"/>
          <c:tx>
            <c:strRef>
              <c:f>'INRW 0300 Ethnicity'!$D$2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'INRW 0300 Ethnicity'!$A$3:$A$18</c:f>
              <c:strCache>
                <c:ptCount val="16"/>
                <c:pt idx="0">
                  <c:v>Fall 2018 0300</c:v>
                </c:pt>
                <c:pt idx="1">
                  <c:v>Fall 2018 1301</c:v>
                </c:pt>
                <c:pt idx="2">
                  <c:v>Spring 2019 0300</c:v>
                </c:pt>
                <c:pt idx="3">
                  <c:v>Spring 2019 1301</c:v>
                </c:pt>
                <c:pt idx="4">
                  <c:v>Fall 2019 0300</c:v>
                </c:pt>
                <c:pt idx="5">
                  <c:v>Fall 2019 1301</c:v>
                </c:pt>
                <c:pt idx="6">
                  <c:v>Spring 2020 0300</c:v>
                </c:pt>
                <c:pt idx="7">
                  <c:v>Spring 2020 1301</c:v>
                </c:pt>
                <c:pt idx="8">
                  <c:v>Fall 2020 0300</c:v>
                </c:pt>
                <c:pt idx="9">
                  <c:v>Fall 2020 1301</c:v>
                </c:pt>
                <c:pt idx="10">
                  <c:v>Spring 2021 0300</c:v>
                </c:pt>
                <c:pt idx="11">
                  <c:v>Spring 2021 1301</c:v>
                </c:pt>
                <c:pt idx="12">
                  <c:v>Fall 2021 0300</c:v>
                </c:pt>
                <c:pt idx="13">
                  <c:v>Fall 2021 1301</c:v>
                </c:pt>
                <c:pt idx="14">
                  <c:v>Spring 2022 0300</c:v>
                </c:pt>
                <c:pt idx="15">
                  <c:v>Spring 2022 1301</c:v>
                </c:pt>
              </c:strCache>
            </c:strRef>
          </c:cat>
          <c:val>
            <c:numRef>
              <c:f>'INRW 0300 Ethnicity'!$D$3:$D$18</c:f>
              <c:numCache>
                <c:formatCode>0.0%</c:formatCode>
                <c:ptCount val="16"/>
                <c:pt idx="0">
                  <c:v>0.66259999999999997</c:v>
                </c:pt>
                <c:pt idx="1">
                  <c:v>0.55830000000000002</c:v>
                </c:pt>
                <c:pt idx="2">
                  <c:v>0.51559999999999995</c:v>
                </c:pt>
                <c:pt idx="3">
                  <c:v>0.46</c:v>
                </c:pt>
                <c:pt idx="4">
                  <c:v>0.63719999999999999</c:v>
                </c:pt>
                <c:pt idx="5">
                  <c:v>0.54310000000000003</c:v>
                </c:pt>
                <c:pt idx="6">
                  <c:v>0.50380000000000003</c:v>
                </c:pt>
                <c:pt idx="7">
                  <c:v>0.44159999999999999</c:v>
                </c:pt>
                <c:pt idx="8">
                  <c:v>0.67859999999999998</c:v>
                </c:pt>
                <c:pt idx="9">
                  <c:v>0.51329999999999998</c:v>
                </c:pt>
                <c:pt idx="10">
                  <c:v>0.56999999999999995</c:v>
                </c:pt>
                <c:pt idx="11">
                  <c:v>0.46210000000000001</c:v>
                </c:pt>
                <c:pt idx="12">
                  <c:v>0.66110000000000002</c:v>
                </c:pt>
                <c:pt idx="13">
                  <c:v>0.54259999999999997</c:v>
                </c:pt>
                <c:pt idx="14">
                  <c:v>0.55369999999999997</c:v>
                </c:pt>
                <c:pt idx="15">
                  <c:v>0.4556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03-4BAE-9703-E3FC1618390E}"/>
            </c:ext>
          </c:extLst>
        </c:ser>
        <c:ser>
          <c:idx val="3"/>
          <c:order val="3"/>
          <c:tx>
            <c:strRef>
              <c:f>'INRW 0300 Ethnicity'!$E$2</c:f>
              <c:strCache>
                <c:ptCount val="1"/>
                <c:pt idx="0">
                  <c:v>HISPA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'INRW 0300 Ethnicity'!$A$3:$A$18</c:f>
              <c:strCache>
                <c:ptCount val="16"/>
                <c:pt idx="0">
                  <c:v>Fall 2018 0300</c:v>
                </c:pt>
                <c:pt idx="1">
                  <c:v>Fall 2018 1301</c:v>
                </c:pt>
                <c:pt idx="2">
                  <c:v>Spring 2019 0300</c:v>
                </c:pt>
                <c:pt idx="3">
                  <c:v>Spring 2019 1301</c:v>
                </c:pt>
                <c:pt idx="4">
                  <c:v>Fall 2019 0300</c:v>
                </c:pt>
                <c:pt idx="5">
                  <c:v>Fall 2019 1301</c:v>
                </c:pt>
                <c:pt idx="6">
                  <c:v>Spring 2020 0300</c:v>
                </c:pt>
                <c:pt idx="7">
                  <c:v>Spring 2020 1301</c:v>
                </c:pt>
                <c:pt idx="8">
                  <c:v>Fall 2020 0300</c:v>
                </c:pt>
                <c:pt idx="9">
                  <c:v>Fall 2020 1301</c:v>
                </c:pt>
                <c:pt idx="10">
                  <c:v>Spring 2021 0300</c:v>
                </c:pt>
                <c:pt idx="11">
                  <c:v>Spring 2021 1301</c:v>
                </c:pt>
                <c:pt idx="12">
                  <c:v>Fall 2021 0300</c:v>
                </c:pt>
                <c:pt idx="13">
                  <c:v>Fall 2021 1301</c:v>
                </c:pt>
                <c:pt idx="14">
                  <c:v>Spring 2022 0300</c:v>
                </c:pt>
                <c:pt idx="15">
                  <c:v>Spring 2022 1301</c:v>
                </c:pt>
              </c:strCache>
            </c:strRef>
          </c:cat>
          <c:val>
            <c:numRef>
              <c:f>'INRW 0300 Ethnicity'!$E$3:$E$18</c:f>
              <c:numCache>
                <c:formatCode>0.0%</c:formatCode>
                <c:ptCount val="16"/>
                <c:pt idx="0">
                  <c:v>0.75119999999999998</c:v>
                </c:pt>
                <c:pt idx="1">
                  <c:v>0.66449999999999998</c:v>
                </c:pt>
                <c:pt idx="2">
                  <c:v>0.66279999999999994</c:v>
                </c:pt>
                <c:pt idx="3">
                  <c:v>0.60170000000000001</c:v>
                </c:pt>
                <c:pt idx="4">
                  <c:v>0.7984</c:v>
                </c:pt>
                <c:pt idx="5">
                  <c:v>0.66669999999999996</c:v>
                </c:pt>
                <c:pt idx="6">
                  <c:v>0.58260000000000001</c:v>
                </c:pt>
                <c:pt idx="7">
                  <c:v>0.54679999999999995</c:v>
                </c:pt>
                <c:pt idx="8">
                  <c:v>0.72570000000000001</c:v>
                </c:pt>
                <c:pt idx="9">
                  <c:v>0.58720000000000006</c:v>
                </c:pt>
                <c:pt idx="10">
                  <c:v>0.68830000000000002</c:v>
                </c:pt>
                <c:pt idx="11">
                  <c:v>0.53310000000000002</c:v>
                </c:pt>
                <c:pt idx="12">
                  <c:v>0.73970000000000002</c:v>
                </c:pt>
                <c:pt idx="13">
                  <c:v>0.61750000000000005</c:v>
                </c:pt>
                <c:pt idx="14">
                  <c:v>0.65329999999999999</c:v>
                </c:pt>
                <c:pt idx="15">
                  <c:v>0.55610000000000004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03-4BAE-9703-E3FC1618390E}"/>
            </c:ext>
          </c:extLst>
        </c:ser>
        <c:ser>
          <c:idx val="4"/>
          <c:order val="4"/>
          <c:tx>
            <c:strRef>
              <c:f>'INRW 0300 Ethnicity'!$F$2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'INRW 0300 Ethnicity'!$A$3:$A$18</c:f>
              <c:strCache>
                <c:ptCount val="16"/>
                <c:pt idx="0">
                  <c:v>Fall 2018 0300</c:v>
                </c:pt>
                <c:pt idx="1">
                  <c:v>Fall 2018 1301</c:v>
                </c:pt>
                <c:pt idx="2">
                  <c:v>Spring 2019 0300</c:v>
                </c:pt>
                <c:pt idx="3">
                  <c:v>Spring 2019 1301</c:v>
                </c:pt>
                <c:pt idx="4">
                  <c:v>Fall 2019 0300</c:v>
                </c:pt>
                <c:pt idx="5">
                  <c:v>Fall 2019 1301</c:v>
                </c:pt>
                <c:pt idx="6">
                  <c:v>Spring 2020 0300</c:v>
                </c:pt>
                <c:pt idx="7">
                  <c:v>Spring 2020 1301</c:v>
                </c:pt>
                <c:pt idx="8">
                  <c:v>Fall 2020 0300</c:v>
                </c:pt>
                <c:pt idx="9">
                  <c:v>Fall 2020 1301</c:v>
                </c:pt>
                <c:pt idx="10">
                  <c:v>Spring 2021 0300</c:v>
                </c:pt>
                <c:pt idx="11">
                  <c:v>Spring 2021 1301</c:v>
                </c:pt>
                <c:pt idx="12">
                  <c:v>Fall 2021 0300</c:v>
                </c:pt>
                <c:pt idx="13">
                  <c:v>Fall 2021 1301</c:v>
                </c:pt>
                <c:pt idx="14">
                  <c:v>Spring 2022 0300</c:v>
                </c:pt>
                <c:pt idx="15">
                  <c:v>Spring 2022 1301</c:v>
                </c:pt>
              </c:strCache>
            </c:strRef>
          </c:cat>
          <c:val>
            <c:numRef>
              <c:f>'INRW 0300 Ethnicity'!$F$3:$F$18</c:f>
              <c:numCache>
                <c:formatCode>0.0%</c:formatCode>
                <c:ptCount val="16"/>
                <c:pt idx="0">
                  <c:v>0.73609999999999998</c:v>
                </c:pt>
                <c:pt idx="1">
                  <c:v>0.68059999999999998</c:v>
                </c:pt>
                <c:pt idx="2">
                  <c:v>0.59460000000000002</c:v>
                </c:pt>
                <c:pt idx="3">
                  <c:v>0.54049999999999998</c:v>
                </c:pt>
                <c:pt idx="4">
                  <c:v>0.88329999999999997</c:v>
                </c:pt>
                <c:pt idx="5">
                  <c:v>0.75</c:v>
                </c:pt>
                <c:pt idx="6">
                  <c:v>0.53490000000000004</c:v>
                </c:pt>
                <c:pt idx="7">
                  <c:v>0.52380000000000004</c:v>
                </c:pt>
                <c:pt idx="8">
                  <c:v>0.74</c:v>
                </c:pt>
                <c:pt idx="9">
                  <c:v>0.63</c:v>
                </c:pt>
                <c:pt idx="10">
                  <c:v>0.629</c:v>
                </c:pt>
                <c:pt idx="11">
                  <c:v>0.55740000000000001</c:v>
                </c:pt>
                <c:pt idx="12">
                  <c:v>0.81520000000000004</c:v>
                </c:pt>
                <c:pt idx="13">
                  <c:v>0.73909999999999998</c:v>
                </c:pt>
                <c:pt idx="14">
                  <c:v>0.67610000000000003</c:v>
                </c:pt>
                <c:pt idx="15">
                  <c:v>0.63380000000000003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3-4BAE-9703-E3FC1618390E}"/>
            </c:ext>
          </c:extLst>
        </c:ser>
        <c:ser>
          <c:idx val="5"/>
          <c:order val="5"/>
          <c:tx>
            <c:strRef>
              <c:f>'INRW 0300 Ethnicity'!$G$2</c:f>
              <c:strCache>
                <c:ptCount val="1"/>
                <c:pt idx="0">
                  <c:v> 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'INRW 0300 Ethnicity'!$A$3:$A$18</c:f>
              <c:strCache>
                <c:ptCount val="16"/>
                <c:pt idx="0">
                  <c:v>Fall 2018 0300</c:v>
                </c:pt>
                <c:pt idx="1">
                  <c:v>Fall 2018 1301</c:v>
                </c:pt>
                <c:pt idx="2">
                  <c:v>Spring 2019 0300</c:v>
                </c:pt>
                <c:pt idx="3">
                  <c:v>Spring 2019 1301</c:v>
                </c:pt>
                <c:pt idx="4">
                  <c:v>Fall 2019 0300</c:v>
                </c:pt>
                <c:pt idx="5">
                  <c:v>Fall 2019 1301</c:v>
                </c:pt>
                <c:pt idx="6">
                  <c:v>Spring 2020 0300</c:v>
                </c:pt>
                <c:pt idx="7">
                  <c:v>Spring 2020 1301</c:v>
                </c:pt>
                <c:pt idx="8">
                  <c:v>Fall 2020 0300</c:v>
                </c:pt>
                <c:pt idx="9">
                  <c:v>Fall 2020 1301</c:v>
                </c:pt>
                <c:pt idx="10">
                  <c:v>Spring 2021 0300</c:v>
                </c:pt>
                <c:pt idx="11">
                  <c:v>Spring 2021 1301</c:v>
                </c:pt>
                <c:pt idx="12">
                  <c:v>Fall 2021 0300</c:v>
                </c:pt>
                <c:pt idx="13">
                  <c:v>Fall 2021 1301</c:v>
                </c:pt>
                <c:pt idx="14">
                  <c:v>Spring 2022 0300</c:v>
                </c:pt>
                <c:pt idx="15">
                  <c:v>Spring 2022 1301</c:v>
                </c:pt>
              </c:strCache>
            </c:strRef>
          </c:cat>
          <c:val>
            <c:numRef>
              <c:f>'INRW 0300 Ethnicity'!$G$3:$G$18</c:f>
              <c:numCache>
                <c:formatCode>0.0%</c:formatCode>
                <c:ptCount val="16"/>
                <c:pt idx="0">
                  <c:v>0.66669999999999996</c:v>
                </c:pt>
                <c:pt idx="1">
                  <c:v>0.625</c:v>
                </c:pt>
                <c:pt idx="2">
                  <c:v>0.59379999999999999</c:v>
                </c:pt>
                <c:pt idx="3">
                  <c:v>0.46879999999999999</c:v>
                </c:pt>
                <c:pt idx="4">
                  <c:v>0.66669999999999996</c:v>
                </c:pt>
                <c:pt idx="5">
                  <c:v>0.5</c:v>
                </c:pt>
                <c:pt idx="6">
                  <c:v>0.68569999999999998</c:v>
                </c:pt>
                <c:pt idx="7">
                  <c:v>0.6</c:v>
                </c:pt>
                <c:pt idx="8">
                  <c:v>0.72499999999999998</c:v>
                </c:pt>
                <c:pt idx="9">
                  <c:v>0.65</c:v>
                </c:pt>
                <c:pt idx="10">
                  <c:v>0.57889999999999997</c:v>
                </c:pt>
                <c:pt idx="11">
                  <c:v>0.47370000000000001</c:v>
                </c:pt>
                <c:pt idx="12">
                  <c:v>0.78380000000000005</c:v>
                </c:pt>
                <c:pt idx="13">
                  <c:v>0.56759999999999999</c:v>
                </c:pt>
                <c:pt idx="14">
                  <c:v>0.66669999999999996</c:v>
                </c:pt>
                <c:pt idx="15">
                  <c:v>0.61539999999999995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03-4BAE-9703-E3FC16183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884800"/>
        <c:axId val="346885584"/>
        <c:extLst/>
      </c:barChart>
      <c:catAx>
        <c:axId val="3468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85584"/>
        <c:crosses val="autoZero"/>
        <c:auto val="1"/>
        <c:lblAlgn val="ctr"/>
        <c:lblOffset val="100"/>
        <c:noMultiLvlLbl val="0"/>
      </c:catAx>
      <c:valAx>
        <c:axId val="3468855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8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CoRequisite Success Rates in Math 0314 and Math 1314 by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'Math 0314 Ethnicity'!$B$2</c:f>
              <c:strCache>
                <c:ptCount val="1"/>
                <c:pt idx="0">
                  <c:v>Cat 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'Math 0314 Ethnicity'!$A$3:$A$18</c:f>
              <c:strCache>
                <c:ptCount val="16"/>
                <c:pt idx="0">
                  <c:v>Fall 2018 0314</c:v>
                </c:pt>
                <c:pt idx="1">
                  <c:v>Fall 2018 1314</c:v>
                </c:pt>
                <c:pt idx="2">
                  <c:v>Spring 2019 0314</c:v>
                </c:pt>
                <c:pt idx="3">
                  <c:v>Spring 2019 1314</c:v>
                </c:pt>
                <c:pt idx="4">
                  <c:v>Fall 2019 0314</c:v>
                </c:pt>
                <c:pt idx="5">
                  <c:v>Fall 2019 1314</c:v>
                </c:pt>
                <c:pt idx="6">
                  <c:v>Spring 2020 0314</c:v>
                </c:pt>
                <c:pt idx="7">
                  <c:v>Spring 2020 1314</c:v>
                </c:pt>
                <c:pt idx="8">
                  <c:v>Fall 2020 0314</c:v>
                </c:pt>
                <c:pt idx="9">
                  <c:v>Fall 2020 1314</c:v>
                </c:pt>
                <c:pt idx="10">
                  <c:v>Spring 2021 0314</c:v>
                </c:pt>
                <c:pt idx="11">
                  <c:v>Spring 2021 1314</c:v>
                </c:pt>
                <c:pt idx="12">
                  <c:v>Fall 2021 0314</c:v>
                </c:pt>
                <c:pt idx="13">
                  <c:v>Fall 2021 1314</c:v>
                </c:pt>
                <c:pt idx="14">
                  <c:v>Spring 2022 0314</c:v>
                </c:pt>
                <c:pt idx="15">
                  <c:v>Spring 2022 1314</c:v>
                </c:pt>
              </c:strCache>
            </c:strRef>
          </c:cat>
          <c:val>
            <c:numRef>
              <c:f>'Math 0314 Ethnicity'!$B$3:$B$18</c:f>
            </c:numRef>
          </c:val>
          <c:extLst>
            <c:ext xmlns:c16="http://schemas.microsoft.com/office/drawing/2014/chart" uri="{C3380CC4-5D6E-409C-BE32-E72D297353CC}">
              <c16:uniqueId val="{00000000-888C-4682-8D05-AA6652F4E0B6}"/>
            </c:ext>
          </c:extLst>
        </c:ser>
        <c:ser>
          <c:idx val="1"/>
          <c:order val="1"/>
          <c:tx>
            <c:strRef>
              <c:f>'Math 0314 Ethnicity'!$C$2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'Math 0314 Ethnicity'!$A$3:$A$18</c:f>
              <c:strCache>
                <c:ptCount val="16"/>
                <c:pt idx="0">
                  <c:v>Fall 2018 0314</c:v>
                </c:pt>
                <c:pt idx="1">
                  <c:v>Fall 2018 1314</c:v>
                </c:pt>
                <c:pt idx="2">
                  <c:v>Spring 2019 0314</c:v>
                </c:pt>
                <c:pt idx="3">
                  <c:v>Spring 2019 1314</c:v>
                </c:pt>
                <c:pt idx="4">
                  <c:v>Fall 2019 0314</c:v>
                </c:pt>
                <c:pt idx="5">
                  <c:v>Fall 2019 1314</c:v>
                </c:pt>
                <c:pt idx="6">
                  <c:v>Spring 2020 0314</c:v>
                </c:pt>
                <c:pt idx="7">
                  <c:v>Spring 2020 1314</c:v>
                </c:pt>
                <c:pt idx="8">
                  <c:v>Fall 2020 0314</c:v>
                </c:pt>
                <c:pt idx="9">
                  <c:v>Fall 2020 1314</c:v>
                </c:pt>
                <c:pt idx="10">
                  <c:v>Spring 2021 0314</c:v>
                </c:pt>
                <c:pt idx="11">
                  <c:v>Spring 2021 1314</c:v>
                </c:pt>
                <c:pt idx="12">
                  <c:v>Fall 2021 0314</c:v>
                </c:pt>
                <c:pt idx="13">
                  <c:v>Fall 2021 1314</c:v>
                </c:pt>
                <c:pt idx="14">
                  <c:v>Spring 2022 0314</c:v>
                </c:pt>
                <c:pt idx="15">
                  <c:v>Spring 2022 1314</c:v>
                </c:pt>
              </c:strCache>
            </c:strRef>
          </c:cat>
          <c:val>
            <c:numRef>
              <c:f>'Math 0314 Ethnicity'!$C$3:$C$18</c:f>
              <c:numCache>
                <c:formatCode>0.0%</c:formatCode>
                <c:ptCount val="16"/>
                <c:pt idx="0">
                  <c:v>0.6966</c:v>
                </c:pt>
                <c:pt idx="1">
                  <c:v>0</c:v>
                </c:pt>
                <c:pt idx="2">
                  <c:v>0.6</c:v>
                </c:pt>
                <c:pt idx="3">
                  <c:v>0</c:v>
                </c:pt>
                <c:pt idx="4">
                  <c:v>0.71789999999999998</c:v>
                </c:pt>
                <c:pt idx="5">
                  <c:v>0.52559999999999996</c:v>
                </c:pt>
                <c:pt idx="6">
                  <c:v>0.69810000000000005</c:v>
                </c:pt>
                <c:pt idx="7">
                  <c:v>0.66039999999999999</c:v>
                </c:pt>
                <c:pt idx="8">
                  <c:v>0.65849999999999997</c:v>
                </c:pt>
                <c:pt idx="9">
                  <c:v>0.64100000000000001</c:v>
                </c:pt>
                <c:pt idx="10">
                  <c:v>0.81579999999999997</c:v>
                </c:pt>
                <c:pt idx="11">
                  <c:v>0.73680000000000001</c:v>
                </c:pt>
                <c:pt idx="12">
                  <c:v>0.75860000000000005</c:v>
                </c:pt>
                <c:pt idx="13">
                  <c:v>0.6552</c:v>
                </c:pt>
                <c:pt idx="14">
                  <c:v>0.69569999999999999</c:v>
                </c:pt>
                <c:pt idx="15">
                  <c:v>0.60870000000000002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C-4682-8D05-AA6652F4E0B6}"/>
            </c:ext>
          </c:extLst>
        </c:ser>
        <c:ser>
          <c:idx val="2"/>
          <c:order val="2"/>
          <c:tx>
            <c:strRef>
              <c:f>'Math 0314 Ethnicity'!$D$2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'Math 0314 Ethnicity'!$A$3:$A$18</c:f>
              <c:strCache>
                <c:ptCount val="16"/>
                <c:pt idx="0">
                  <c:v>Fall 2018 0314</c:v>
                </c:pt>
                <c:pt idx="1">
                  <c:v>Fall 2018 1314</c:v>
                </c:pt>
                <c:pt idx="2">
                  <c:v>Spring 2019 0314</c:v>
                </c:pt>
                <c:pt idx="3">
                  <c:v>Spring 2019 1314</c:v>
                </c:pt>
                <c:pt idx="4">
                  <c:v>Fall 2019 0314</c:v>
                </c:pt>
                <c:pt idx="5">
                  <c:v>Fall 2019 1314</c:v>
                </c:pt>
                <c:pt idx="6">
                  <c:v>Spring 2020 0314</c:v>
                </c:pt>
                <c:pt idx="7">
                  <c:v>Spring 2020 1314</c:v>
                </c:pt>
                <c:pt idx="8">
                  <c:v>Fall 2020 0314</c:v>
                </c:pt>
                <c:pt idx="9">
                  <c:v>Fall 2020 1314</c:v>
                </c:pt>
                <c:pt idx="10">
                  <c:v>Spring 2021 0314</c:v>
                </c:pt>
                <c:pt idx="11">
                  <c:v>Spring 2021 1314</c:v>
                </c:pt>
                <c:pt idx="12">
                  <c:v>Fall 2021 0314</c:v>
                </c:pt>
                <c:pt idx="13">
                  <c:v>Fall 2021 1314</c:v>
                </c:pt>
                <c:pt idx="14">
                  <c:v>Spring 2022 0314</c:v>
                </c:pt>
                <c:pt idx="15">
                  <c:v>Spring 2022 1314</c:v>
                </c:pt>
              </c:strCache>
            </c:strRef>
          </c:cat>
          <c:val>
            <c:numRef>
              <c:f>'Math 0314 Ethnicity'!$D$3:$D$18</c:f>
              <c:numCache>
                <c:formatCode>0.0%</c:formatCode>
                <c:ptCount val="16"/>
                <c:pt idx="0">
                  <c:v>0.46639999999999998</c:v>
                </c:pt>
                <c:pt idx="1">
                  <c:v>0</c:v>
                </c:pt>
                <c:pt idx="2">
                  <c:v>0.45069999999999999</c:v>
                </c:pt>
                <c:pt idx="3">
                  <c:v>0.26719999999999999</c:v>
                </c:pt>
                <c:pt idx="4">
                  <c:v>0.5645</c:v>
                </c:pt>
                <c:pt idx="5">
                  <c:v>0.41789999999999999</c:v>
                </c:pt>
                <c:pt idx="6">
                  <c:v>0.59660000000000002</c:v>
                </c:pt>
                <c:pt idx="7">
                  <c:v>0.53420000000000001</c:v>
                </c:pt>
                <c:pt idx="8">
                  <c:v>0.55940000000000001</c:v>
                </c:pt>
                <c:pt idx="9">
                  <c:v>0.48699999999999999</c:v>
                </c:pt>
                <c:pt idx="10">
                  <c:v>0.48859999999999998</c:v>
                </c:pt>
                <c:pt idx="11">
                  <c:v>0.3584</c:v>
                </c:pt>
                <c:pt idx="12">
                  <c:v>0.55489999999999995</c:v>
                </c:pt>
                <c:pt idx="13">
                  <c:v>0.45029999999999998</c:v>
                </c:pt>
                <c:pt idx="14">
                  <c:v>0.44619999999999999</c:v>
                </c:pt>
                <c:pt idx="15">
                  <c:v>0.36919999999999997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8C-4682-8D05-AA6652F4E0B6}"/>
            </c:ext>
          </c:extLst>
        </c:ser>
        <c:ser>
          <c:idx val="3"/>
          <c:order val="3"/>
          <c:tx>
            <c:strRef>
              <c:f>'Math 0314 Ethnicity'!$E$2</c:f>
              <c:strCache>
                <c:ptCount val="1"/>
                <c:pt idx="0">
                  <c:v>HISPA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'Math 0314 Ethnicity'!$A$3:$A$18</c:f>
              <c:strCache>
                <c:ptCount val="16"/>
                <c:pt idx="0">
                  <c:v>Fall 2018 0314</c:v>
                </c:pt>
                <c:pt idx="1">
                  <c:v>Fall 2018 1314</c:v>
                </c:pt>
                <c:pt idx="2">
                  <c:v>Spring 2019 0314</c:v>
                </c:pt>
                <c:pt idx="3">
                  <c:v>Spring 2019 1314</c:v>
                </c:pt>
                <c:pt idx="4">
                  <c:v>Fall 2019 0314</c:v>
                </c:pt>
                <c:pt idx="5">
                  <c:v>Fall 2019 1314</c:v>
                </c:pt>
                <c:pt idx="6">
                  <c:v>Spring 2020 0314</c:v>
                </c:pt>
                <c:pt idx="7">
                  <c:v>Spring 2020 1314</c:v>
                </c:pt>
                <c:pt idx="8">
                  <c:v>Fall 2020 0314</c:v>
                </c:pt>
                <c:pt idx="9">
                  <c:v>Fall 2020 1314</c:v>
                </c:pt>
                <c:pt idx="10">
                  <c:v>Spring 2021 0314</c:v>
                </c:pt>
                <c:pt idx="11">
                  <c:v>Spring 2021 1314</c:v>
                </c:pt>
                <c:pt idx="12">
                  <c:v>Fall 2021 0314</c:v>
                </c:pt>
                <c:pt idx="13">
                  <c:v>Fall 2021 1314</c:v>
                </c:pt>
                <c:pt idx="14">
                  <c:v>Spring 2022 0314</c:v>
                </c:pt>
                <c:pt idx="15">
                  <c:v>Spring 2022 1314</c:v>
                </c:pt>
              </c:strCache>
            </c:strRef>
          </c:cat>
          <c:val>
            <c:numRef>
              <c:f>'Math 0314 Ethnicity'!$E$3:$E$18</c:f>
              <c:numCache>
                <c:formatCode>0.0%</c:formatCode>
                <c:ptCount val="16"/>
                <c:pt idx="0">
                  <c:v>0.50419999999999998</c:v>
                </c:pt>
                <c:pt idx="1">
                  <c:v>0</c:v>
                </c:pt>
                <c:pt idx="2">
                  <c:v>0.50170000000000003</c:v>
                </c:pt>
                <c:pt idx="3">
                  <c:v>0.2727</c:v>
                </c:pt>
                <c:pt idx="4">
                  <c:v>0.56489999999999996</c:v>
                </c:pt>
                <c:pt idx="5">
                  <c:v>0.42470000000000002</c:v>
                </c:pt>
                <c:pt idx="6">
                  <c:v>0.63690000000000002</c:v>
                </c:pt>
                <c:pt idx="7">
                  <c:v>0.58919999999999995</c:v>
                </c:pt>
                <c:pt idx="8">
                  <c:v>0.6169</c:v>
                </c:pt>
                <c:pt idx="9">
                  <c:v>0.53110000000000002</c:v>
                </c:pt>
                <c:pt idx="10">
                  <c:v>0.6</c:v>
                </c:pt>
                <c:pt idx="11">
                  <c:v>0.5</c:v>
                </c:pt>
                <c:pt idx="12">
                  <c:v>0.65029999999999999</c:v>
                </c:pt>
                <c:pt idx="13">
                  <c:v>0.54600000000000004</c:v>
                </c:pt>
                <c:pt idx="14">
                  <c:v>0.58389999999999997</c:v>
                </c:pt>
                <c:pt idx="15">
                  <c:v>0.49659999999999999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8C-4682-8D05-AA6652F4E0B6}"/>
            </c:ext>
          </c:extLst>
        </c:ser>
        <c:ser>
          <c:idx val="4"/>
          <c:order val="4"/>
          <c:tx>
            <c:strRef>
              <c:f>'Math 0314 Ethnicity'!$F$2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'Math 0314 Ethnicity'!$A$3:$A$18</c:f>
              <c:strCache>
                <c:ptCount val="16"/>
                <c:pt idx="0">
                  <c:v>Fall 2018 0314</c:v>
                </c:pt>
                <c:pt idx="1">
                  <c:v>Fall 2018 1314</c:v>
                </c:pt>
                <c:pt idx="2">
                  <c:v>Spring 2019 0314</c:v>
                </c:pt>
                <c:pt idx="3">
                  <c:v>Spring 2019 1314</c:v>
                </c:pt>
                <c:pt idx="4">
                  <c:v>Fall 2019 0314</c:v>
                </c:pt>
                <c:pt idx="5">
                  <c:v>Fall 2019 1314</c:v>
                </c:pt>
                <c:pt idx="6">
                  <c:v>Spring 2020 0314</c:v>
                </c:pt>
                <c:pt idx="7">
                  <c:v>Spring 2020 1314</c:v>
                </c:pt>
                <c:pt idx="8">
                  <c:v>Fall 2020 0314</c:v>
                </c:pt>
                <c:pt idx="9">
                  <c:v>Fall 2020 1314</c:v>
                </c:pt>
                <c:pt idx="10">
                  <c:v>Spring 2021 0314</c:v>
                </c:pt>
                <c:pt idx="11">
                  <c:v>Spring 2021 1314</c:v>
                </c:pt>
                <c:pt idx="12">
                  <c:v>Fall 2021 0314</c:v>
                </c:pt>
                <c:pt idx="13">
                  <c:v>Fall 2021 1314</c:v>
                </c:pt>
                <c:pt idx="14">
                  <c:v>Spring 2022 0314</c:v>
                </c:pt>
                <c:pt idx="15">
                  <c:v>Spring 2022 1314</c:v>
                </c:pt>
              </c:strCache>
            </c:strRef>
          </c:cat>
          <c:val>
            <c:numRef>
              <c:f>'Math 0314 Ethnicity'!$F$3:$F$18</c:f>
              <c:numCache>
                <c:formatCode>0.0%</c:formatCode>
                <c:ptCount val="16"/>
                <c:pt idx="0">
                  <c:v>0.51690000000000003</c:v>
                </c:pt>
                <c:pt idx="1">
                  <c:v>0</c:v>
                </c:pt>
                <c:pt idx="2">
                  <c:v>0.56620000000000004</c:v>
                </c:pt>
                <c:pt idx="3">
                  <c:v>0</c:v>
                </c:pt>
                <c:pt idx="4">
                  <c:v>0.60199999999999998</c:v>
                </c:pt>
                <c:pt idx="5">
                  <c:v>0.47960000000000003</c:v>
                </c:pt>
                <c:pt idx="6">
                  <c:v>0.68659999999999999</c:v>
                </c:pt>
                <c:pt idx="7">
                  <c:v>0.73129999999999995</c:v>
                </c:pt>
                <c:pt idx="8">
                  <c:v>0.61899999999999999</c:v>
                </c:pt>
                <c:pt idx="9">
                  <c:v>0.5645</c:v>
                </c:pt>
                <c:pt idx="10">
                  <c:v>0.65080000000000005</c:v>
                </c:pt>
                <c:pt idx="11">
                  <c:v>0.63929999999999998</c:v>
                </c:pt>
                <c:pt idx="12">
                  <c:v>0.62790000000000001</c:v>
                </c:pt>
                <c:pt idx="13">
                  <c:v>0.46510000000000001</c:v>
                </c:pt>
                <c:pt idx="14">
                  <c:v>0.5</c:v>
                </c:pt>
                <c:pt idx="15">
                  <c:v>0.46939999999999998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C-4682-8D05-AA6652F4E0B6}"/>
            </c:ext>
          </c:extLst>
        </c:ser>
        <c:ser>
          <c:idx val="5"/>
          <c:order val="5"/>
          <c:tx>
            <c:strRef>
              <c:f>'Math 0314 Ethnicity'!$G$2</c:f>
              <c:strCache>
                <c:ptCount val="1"/>
                <c:pt idx="0">
                  <c:v> 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'Math 0314 Ethnicity'!$A$3:$A$18</c:f>
              <c:strCache>
                <c:ptCount val="16"/>
                <c:pt idx="0">
                  <c:v>Fall 2018 0314</c:v>
                </c:pt>
                <c:pt idx="1">
                  <c:v>Fall 2018 1314</c:v>
                </c:pt>
                <c:pt idx="2">
                  <c:v>Spring 2019 0314</c:v>
                </c:pt>
                <c:pt idx="3">
                  <c:v>Spring 2019 1314</c:v>
                </c:pt>
                <c:pt idx="4">
                  <c:v>Fall 2019 0314</c:v>
                </c:pt>
                <c:pt idx="5">
                  <c:v>Fall 2019 1314</c:v>
                </c:pt>
                <c:pt idx="6">
                  <c:v>Spring 2020 0314</c:v>
                </c:pt>
                <c:pt idx="7">
                  <c:v>Spring 2020 1314</c:v>
                </c:pt>
                <c:pt idx="8">
                  <c:v>Fall 2020 0314</c:v>
                </c:pt>
                <c:pt idx="9">
                  <c:v>Fall 2020 1314</c:v>
                </c:pt>
                <c:pt idx="10">
                  <c:v>Spring 2021 0314</c:v>
                </c:pt>
                <c:pt idx="11">
                  <c:v>Spring 2021 1314</c:v>
                </c:pt>
                <c:pt idx="12">
                  <c:v>Fall 2021 0314</c:v>
                </c:pt>
                <c:pt idx="13">
                  <c:v>Fall 2021 1314</c:v>
                </c:pt>
                <c:pt idx="14">
                  <c:v>Spring 2022 0314</c:v>
                </c:pt>
                <c:pt idx="15">
                  <c:v>Spring 2022 1314</c:v>
                </c:pt>
              </c:strCache>
            </c:strRef>
          </c:cat>
          <c:val>
            <c:numRef>
              <c:f>'Math 0314 Ethnicity'!$G$3:$G$18</c:f>
              <c:numCache>
                <c:formatCode>0.0%</c:formatCode>
                <c:ptCount val="16"/>
                <c:pt idx="0">
                  <c:v>0.5</c:v>
                </c:pt>
                <c:pt idx="1">
                  <c:v>0</c:v>
                </c:pt>
                <c:pt idx="2">
                  <c:v>0.50700000000000001</c:v>
                </c:pt>
                <c:pt idx="3">
                  <c:v>0</c:v>
                </c:pt>
                <c:pt idx="4">
                  <c:v>0.69089999999999996</c:v>
                </c:pt>
                <c:pt idx="5">
                  <c:v>0.58179999999999998</c:v>
                </c:pt>
                <c:pt idx="6">
                  <c:v>0.60870000000000002</c:v>
                </c:pt>
                <c:pt idx="7">
                  <c:v>0.6522</c:v>
                </c:pt>
                <c:pt idx="8">
                  <c:v>0.78949999999999998</c:v>
                </c:pt>
                <c:pt idx="9">
                  <c:v>0.72219999999999995</c:v>
                </c:pt>
                <c:pt idx="10">
                  <c:v>0.6875</c:v>
                </c:pt>
                <c:pt idx="11">
                  <c:v>0.5</c:v>
                </c:pt>
                <c:pt idx="12">
                  <c:v>0.5</c:v>
                </c:pt>
                <c:pt idx="13">
                  <c:v>0.41670000000000001</c:v>
                </c:pt>
                <c:pt idx="14">
                  <c:v>0.75</c:v>
                </c:pt>
                <c:pt idx="15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8C-4682-8D05-AA6652F4E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039368"/>
        <c:axId val="395038192"/>
        <c:extLst/>
      </c:barChart>
      <c:catAx>
        <c:axId val="39503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38192"/>
        <c:crosses val="autoZero"/>
        <c:auto val="1"/>
        <c:lblAlgn val="ctr"/>
        <c:lblOffset val="100"/>
        <c:noMultiLvlLbl val="0"/>
      </c:catAx>
      <c:valAx>
        <c:axId val="395038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3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CoRequisite Success Rates in Math 0324 and Math 1324 by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'Math 0324 Ethnicity'!$B$2</c:f>
              <c:strCache>
                <c:ptCount val="1"/>
                <c:pt idx="0">
                  <c:v>Cat 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'Math 0324 Ethnicity'!$A$3:$A$14</c:f>
              <c:strCache>
                <c:ptCount val="12"/>
                <c:pt idx="0">
                  <c:v>Fall 2019 0324</c:v>
                </c:pt>
                <c:pt idx="1">
                  <c:v>Fall 2019 1324</c:v>
                </c:pt>
                <c:pt idx="2">
                  <c:v>Spring 2020 0324</c:v>
                </c:pt>
                <c:pt idx="3">
                  <c:v>Spring 2020 1324</c:v>
                </c:pt>
                <c:pt idx="4">
                  <c:v>Fall 2020 0324</c:v>
                </c:pt>
                <c:pt idx="5">
                  <c:v>Fall 2020 1324</c:v>
                </c:pt>
                <c:pt idx="6">
                  <c:v>Spring 2021 0324</c:v>
                </c:pt>
                <c:pt idx="7">
                  <c:v>Spring 2021 1324</c:v>
                </c:pt>
                <c:pt idx="8">
                  <c:v>Fall 2021 0324</c:v>
                </c:pt>
                <c:pt idx="9">
                  <c:v>Fall 2021 1324</c:v>
                </c:pt>
                <c:pt idx="10">
                  <c:v>Spring 2022 0324</c:v>
                </c:pt>
                <c:pt idx="11">
                  <c:v>Spring 2022 1324</c:v>
                </c:pt>
              </c:strCache>
            </c:strRef>
          </c:cat>
          <c:val>
            <c:numRef>
              <c:f>'Math 0324 Ethnicity'!$B$3:$B$14</c:f>
            </c:numRef>
          </c:val>
          <c:extLst>
            <c:ext xmlns:c16="http://schemas.microsoft.com/office/drawing/2014/chart" uri="{C3380CC4-5D6E-409C-BE32-E72D297353CC}">
              <c16:uniqueId val="{00000000-BBE0-4FF7-BD70-1C1474CF9E81}"/>
            </c:ext>
          </c:extLst>
        </c:ser>
        <c:ser>
          <c:idx val="1"/>
          <c:order val="1"/>
          <c:tx>
            <c:strRef>
              <c:f>'Math 0324 Ethnicity'!$C$2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'Math 0324 Ethnicity'!$A$3:$A$14</c:f>
              <c:strCache>
                <c:ptCount val="12"/>
                <c:pt idx="0">
                  <c:v>Fall 2019 0324</c:v>
                </c:pt>
                <c:pt idx="1">
                  <c:v>Fall 2019 1324</c:v>
                </c:pt>
                <c:pt idx="2">
                  <c:v>Spring 2020 0324</c:v>
                </c:pt>
                <c:pt idx="3">
                  <c:v>Spring 2020 1324</c:v>
                </c:pt>
                <c:pt idx="4">
                  <c:v>Fall 2020 0324</c:v>
                </c:pt>
                <c:pt idx="5">
                  <c:v>Fall 2020 1324</c:v>
                </c:pt>
                <c:pt idx="6">
                  <c:v>Spring 2021 0324</c:v>
                </c:pt>
                <c:pt idx="7">
                  <c:v>Spring 2021 1324</c:v>
                </c:pt>
                <c:pt idx="8">
                  <c:v>Fall 2021 0324</c:v>
                </c:pt>
                <c:pt idx="9">
                  <c:v>Fall 2021 1324</c:v>
                </c:pt>
                <c:pt idx="10">
                  <c:v>Spring 2022 0324</c:v>
                </c:pt>
                <c:pt idx="11">
                  <c:v>Spring 2022 1324</c:v>
                </c:pt>
              </c:strCache>
            </c:strRef>
          </c:cat>
          <c:val>
            <c:numRef>
              <c:f>'Math 0324 Ethnicity'!$C$3:$C$14</c:f>
              <c:numCache>
                <c:formatCode>0.0%</c:formatCode>
                <c:ptCount val="12"/>
                <c:pt idx="0">
                  <c:v>0.77500000000000002</c:v>
                </c:pt>
                <c:pt idx="1">
                  <c:v>0.7</c:v>
                </c:pt>
                <c:pt idx="2">
                  <c:v>0.76470000000000005</c:v>
                </c:pt>
                <c:pt idx="3">
                  <c:v>0.78790000000000004</c:v>
                </c:pt>
                <c:pt idx="4">
                  <c:v>0.78259999999999996</c:v>
                </c:pt>
                <c:pt idx="5">
                  <c:v>0.6522</c:v>
                </c:pt>
                <c:pt idx="6">
                  <c:v>0.75</c:v>
                </c:pt>
                <c:pt idx="7">
                  <c:v>0.66669999999999996</c:v>
                </c:pt>
                <c:pt idx="8">
                  <c:v>0.70830000000000004</c:v>
                </c:pt>
                <c:pt idx="9">
                  <c:v>0.5</c:v>
                </c:pt>
                <c:pt idx="10">
                  <c:v>0.5</c:v>
                </c:pt>
                <c:pt idx="11">
                  <c:v>0.36359999999999998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E0-4FF7-BD70-1C1474CF9E81}"/>
            </c:ext>
          </c:extLst>
        </c:ser>
        <c:ser>
          <c:idx val="2"/>
          <c:order val="2"/>
          <c:tx>
            <c:strRef>
              <c:f>'Math 0324 Ethnicity'!$D$2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'Math 0324 Ethnicity'!$A$3:$A$14</c:f>
              <c:strCache>
                <c:ptCount val="12"/>
                <c:pt idx="0">
                  <c:v>Fall 2019 0324</c:v>
                </c:pt>
                <c:pt idx="1">
                  <c:v>Fall 2019 1324</c:v>
                </c:pt>
                <c:pt idx="2">
                  <c:v>Spring 2020 0324</c:v>
                </c:pt>
                <c:pt idx="3">
                  <c:v>Spring 2020 1324</c:v>
                </c:pt>
                <c:pt idx="4">
                  <c:v>Fall 2020 0324</c:v>
                </c:pt>
                <c:pt idx="5">
                  <c:v>Fall 2020 1324</c:v>
                </c:pt>
                <c:pt idx="6">
                  <c:v>Spring 2021 0324</c:v>
                </c:pt>
                <c:pt idx="7">
                  <c:v>Spring 2021 1324</c:v>
                </c:pt>
                <c:pt idx="8">
                  <c:v>Fall 2021 0324</c:v>
                </c:pt>
                <c:pt idx="9">
                  <c:v>Fall 2021 1324</c:v>
                </c:pt>
                <c:pt idx="10">
                  <c:v>Spring 2022 0324</c:v>
                </c:pt>
                <c:pt idx="11">
                  <c:v>Spring 2022 1324</c:v>
                </c:pt>
              </c:strCache>
            </c:strRef>
          </c:cat>
          <c:val>
            <c:numRef>
              <c:f>'Math 0324 Ethnicity'!$D$3:$D$14</c:f>
              <c:numCache>
                <c:formatCode>0.0%</c:formatCode>
                <c:ptCount val="12"/>
                <c:pt idx="0">
                  <c:v>0.45900000000000002</c:v>
                </c:pt>
                <c:pt idx="1">
                  <c:v>0.35909999999999997</c:v>
                </c:pt>
                <c:pt idx="2">
                  <c:v>0.47789999999999999</c:v>
                </c:pt>
                <c:pt idx="3">
                  <c:v>0.45929999999999999</c:v>
                </c:pt>
                <c:pt idx="4">
                  <c:v>0.49609999999999999</c:v>
                </c:pt>
                <c:pt idx="5">
                  <c:v>0.40160000000000001</c:v>
                </c:pt>
                <c:pt idx="6">
                  <c:v>0.42309999999999998</c:v>
                </c:pt>
                <c:pt idx="7">
                  <c:v>0.36</c:v>
                </c:pt>
                <c:pt idx="8">
                  <c:v>0.3654</c:v>
                </c:pt>
                <c:pt idx="9">
                  <c:v>0.22120000000000001</c:v>
                </c:pt>
                <c:pt idx="10">
                  <c:v>0.39800000000000002</c:v>
                </c:pt>
                <c:pt idx="11">
                  <c:v>0.3367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0-4FF7-BD70-1C1474CF9E81}"/>
            </c:ext>
          </c:extLst>
        </c:ser>
        <c:ser>
          <c:idx val="3"/>
          <c:order val="3"/>
          <c:tx>
            <c:strRef>
              <c:f>'Math 0324 Ethnicity'!$E$2</c:f>
              <c:strCache>
                <c:ptCount val="1"/>
                <c:pt idx="0">
                  <c:v>HISPA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'Math 0324 Ethnicity'!$A$3:$A$14</c:f>
              <c:strCache>
                <c:ptCount val="12"/>
                <c:pt idx="0">
                  <c:v>Fall 2019 0324</c:v>
                </c:pt>
                <c:pt idx="1">
                  <c:v>Fall 2019 1324</c:v>
                </c:pt>
                <c:pt idx="2">
                  <c:v>Spring 2020 0324</c:v>
                </c:pt>
                <c:pt idx="3">
                  <c:v>Spring 2020 1324</c:v>
                </c:pt>
                <c:pt idx="4">
                  <c:v>Fall 2020 0324</c:v>
                </c:pt>
                <c:pt idx="5">
                  <c:v>Fall 2020 1324</c:v>
                </c:pt>
                <c:pt idx="6">
                  <c:v>Spring 2021 0324</c:v>
                </c:pt>
                <c:pt idx="7">
                  <c:v>Spring 2021 1324</c:v>
                </c:pt>
                <c:pt idx="8">
                  <c:v>Fall 2021 0324</c:v>
                </c:pt>
                <c:pt idx="9">
                  <c:v>Fall 2021 1324</c:v>
                </c:pt>
                <c:pt idx="10">
                  <c:v>Spring 2022 0324</c:v>
                </c:pt>
                <c:pt idx="11">
                  <c:v>Spring 2022 1324</c:v>
                </c:pt>
              </c:strCache>
            </c:strRef>
          </c:cat>
          <c:val>
            <c:numRef>
              <c:f>'Math 0324 Ethnicity'!$E$3:$E$14</c:f>
              <c:numCache>
                <c:formatCode>0.0%</c:formatCode>
                <c:ptCount val="12"/>
                <c:pt idx="0">
                  <c:v>0.70340000000000003</c:v>
                </c:pt>
                <c:pt idx="1">
                  <c:v>0.58799999999999997</c:v>
                </c:pt>
                <c:pt idx="2">
                  <c:v>0.5988</c:v>
                </c:pt>
                <c:pt idx="3">
                  <c:v>0.59389999999999998</c:v>
                </c:pt>
                <c:pt idx="4">
                  <c:v>0.61209999999999998</c:v>
                </c:pt>
                <c:pt idx="5">
                  <c:v>0.54949999999999999</c:v>
                </c:pt>
                <c:pt idx="6">
                  <c:v>0.57469999999999999</c:v>
                </c:pt>
                <c:pt idx="7">
                  <c:v>0.55169999999999997</c:v>
                </c:pt>
                <c:pt idx="8">
                  <c:v>0.47620000000000001</c:v>
                </c:pt>
                <c:pt idx="9">
                  <c:v>0.41899999999999998</c:v>
                </c:pt>
                <c:pt idx="10">
                  <c:v>0.59299999999999997</c:v>
                </c:pt>
                <c:pt idx="11">
                  <c:v>0.53490000000000004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E0-4FF7-BD70-1C1474CF9E81}"/>
            </c:ext>
          </c:extLst>
        </c:ser>
        <c:ser>
          <c:idx val="4"/>
          <c:order val="4"/>
          <c:tx>
            <c:strRef>
              <c:f>'Math 0324 Ethnicity'!$F$2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'Math 0324 Ethnicity'!$A$3:$A$14</c:f>
              <c:strCache>
                <c:ptCount val="12"/>
                <c:pt idx="0">
                  <c:v>Fall 2019 0324</c:v>
                </c:pt>
                <c:pt idx="1">
                  <c:v>Fall 2019 1324</c:v>
                </c:pt>
                <c:pt idx="2">
                  <c:v>Spring 2020 0324</c:v>
                </c:pt>
                <c:pt idx="3">
                  <c:v>Spring 2020 1324</c:v>
                </c:pt>
                <c:pt idx="4">
                  <c:v>Fall 2020 0324</c:v>
                </c:pt>
                <c:pt idx="5">
                  <c:v>Fall 2020 1324</c:v>
                </c:pt>
                <c:pt idx="6">
                  <c:v>Spring 2021 0324</c:v>
                </c:pt>
                <c:pt idx="7">
                  <c:v>Spring 2021 1324</c:v>
                </c:pt>
                <c:pt idx="8">
                  <c:v>Fall 2021 0324</c:v>
                </c:pt>
                <c:pt idx="9">
                  <c:v>Fall 2021 1324</c:v>
                </c:pt>
                <c:pt idx="10">
                  <c:v>Spring 2022 0324</c:v>
                </c:pt>
                <c:pt idx="11">
                  <c:v>Spring 2022 1324</c:v>
                </c:pt>
              </c:strCache>
            </c:strRef>
          </c:cat>
          <c:val>
            <c:numRef>
              <c:f>'Math 0324 Ethnicity'!$F$3:$F$14</c:f>
              <c:numCache>
                <c:formatCode>0.0%</c:formatCode>
                <c:ptCount val="12"/>
                <c:pt idx="0">
                  <c:v>0.63239999999999996</c:v>
                </c:pt>
                <c:pt idx="1">
                  <c:v>0.57579999999999998</c:v>
                </c:pt>
                <c:pt idx="2">
                  <c:v>0.60470000000000002</c:v>
                </c:pt>
                <c:pt idx="3">
                  <c:v>0.58140000000000003</c:v>
                </c:pt>
                <c:pt idx="4">
                  <c:v>0.60529999999999995</c:v>
                </c:pt>
                <c:pt idx="5">
                  <c:v>0.60529999999999995</c:v>
                </c:pt>
                <c:pt idx="6">
                  <c:v>0.48149999999999998</c:v>
                </c:pt>
                <c:pt idx="7">
                  <c:v>0.44440000000000002</c:v>
                </c:pt>
                <c:pt idx="8">
                  <c:v>0.52380000000000004</c:v>
                </c:pt>
                <c:pt idx="9">
                  <c:v>0.52380000000000004</c:v>
                </c:pt>
                <c:pt idx="10">
                  <c:v>0.79169999999999996</c:v>
                </c:pt>
                <c:pt idx="1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E0-4FF7-BD70-1C1474CF9E81}"/>
            </c:ext>
          </c:extLst>
        </c:ser>
        <c:ser>
          <c:idx val="5"/>
          <c:order val="5"/>
          <c:tx>
            <c:strRef>
              <c:f>'Math 0324 Ethnicity'!$G$2</c:f>
              <c:strCache>
                <c:ptCount val="1"/>
                <c:pt idx="0">
                  <c:v> 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'Math 0324 Ethnicity'!$A$3:$A$14</c:f>
              <c:strCache>
                <c:ptCount val="12"/>
                <c:pt idx="0">
                  <c:v>Fall 2019 0324</c:v>
                </c:pt>
                <c:pt idx="1">
                  <c:v>Fall 2019 1324</c:v>
                </c:pt>
                <c:pt idx="2">
                  <c:v>Spring 2020 0324</c:v>
                </c:pt>
                <c:pt idx="3">
                  <c:v>Spring 2020 1324</c:v>
                </c:pt>
                <c:pt idx="4">
                  <c:v>Fall 2020 0324</c:v>
                </c:pt>
                <c:pt idx="5">
                  <c:v>Fall 2020 1324</c:v>
                </c:pt>
                <c:pt idx="6">
                  <c:v>Spring 2021 0324</c:v>
                </c:pt>
                <c:pt idx="7">
                  <c:v>Spring 2021 1324</c:v>
                </c:pt>
                <c:pt idx="8">
                  <c:v>Fall 2021 0324</c:v>
                </c:pt>
                <c:pt idx="9">
                  <c:v>Fall 2021 1324</c:v>
                </c:pt>
                <c:pt idx="10">
                  <c:v>Spring 2022 0324</c:v>
                </c:pt>
                <c:pt idx="11">
                  <c:v>Spring 2022 1324</c:v>
                </c:pt>
              </c:strCache>
            </c:strRef>
          </c:cat>
          <c:val>
            <c:numRef>
              <c:f>'Math 0324 Ethnicity'!$G$3:$G$14</c:f>
              <c:numCache>
                <c:formatCode>0.0%</c:formatCode>
                <c:ptCount val="12"/>
                <c:pt idx="0">
                  <c:v>0.56520000000000004</c:v>
                </c:pt>
                <c:pt idx="1">
                  <c:v>0.4783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E0-4FF7-BD70-1C1474CF9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031920"/>
        <c:axId val="395037016"/>
        <c:extLst/>
      </c:barChart>
      <c:catAx>
        <c:axId val="39503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37016"/>
        <c:crosses val="autoZero"/>
        <c:auto val="1"/>
        <c:lblAlgn val="ctr"/>
        <c:lblOffset val="100"/>
        <c:noMultiLvlLbl val="0"/>
      </c:catAx>
      <c:valAx>
        <c:axId val="395037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962C3-A70E-4BD0-9D5C-D745E743E1F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CE8EE-F049-4EB3-A9DB-43A7F5349CBD}">
      <dgm:prSet phldrT="[Text]"/>
      <dgm:spPr/>
      <dgm:t>
        <a:bodyPr/>
        <a:lstStyle/>
        <a:p>
          <a:r>
            <a:rPr lang="en-US" b="1" dirty="0"/>
            <a:t>G</a:t>
          </a:r>
          <a:r>
            <a:rPr lang="en-US" dirty="0"/>
            <a:t>oals</a:t>
          </a:r>
        </a:p>
      </dgm:t>
    </dgm:pt>
    <dgm:pt modelId="{D5C01271-2AAC-4125-A15C-332559B50B02}" type="parTrans" cxnId="{3E77F62B-994D-4203-B81D-35D17310DB65}">
      <dgm:prSet/>
      <dgm:spPr/>
      <dgm:t>
        <a:bodyPr/>
        <a:lstStyle/>
        <a:p>
          <a:endParaRPr lang="en-US"/>
        </a:p>
      </dgm:t>
    </dgm:pt>
    <dgm:pt modelId="{AA39AB59-A132-43E1-B247-361F05DD1E89}" type="sibTrans" cxnId="{3E77F62B-994D-4203-B81D-35D17310DB65}">
      <dgm:prSet/>
      <dgm:spPr/>
      <dgm:t>
        <a:bodyPr/>
        <a:lstStyle/>
        <a:p>
          <a:endParaRPr lang="en-US"/>
        </a:p>
      </dgm:t>
    </dgm:pt>
    <dgm:pt modelId="{FDA82D5B-C1C5-424F-967B-73C3CB055399}">
      <dgm:prSet phldrT="[Text]"/>
      <dgm:spPr/>
      <dgm:t>
        <a:bodyPr/>
        <a:lstStyle/>
        <a:p>
          <a:r>
            <a:rPr lang="en-US" b="1" dirty="0"/>
            <a:t>R</a:t>
          </a:r>
          <a:r>
            <a:rPr lang="en-US" dirty="0"/>
            <a:t>ealities</a:t>
          </a:r>
        </a:p>
      </dgm:t>
    </dgm:pt>
    <dgm:pt modelId="{2F18247B-7D1C-47B8-B8AE-14A510A81F50}" type="parTrans" cxnId="{CB706715-A4A0-4E26-98E6-F77E00B86CBB}">
      <dgm:prSet/>
      <dgm:spPr/>
      <dgm:t>
        <a:bodyPr/>
        <a:lstStyle/>
        <a:p>
          <a:endParaRPr lang="en-US"/>
        </a:p>
      </dgm:t>
    </dgm:pt>
    <dgm:pt modelId="{F6149E80-B6AD-48EF-89A2-E47763DCF4AA}" type="sibTrans" cxnId="{CB706715-A4A0-4E26-98E6-F77E00B86CBB}">
      <dgm:prSet/>
      <dgm:spPr/>
      <dgm:t>
        <a:bodyPr/>
        <a:lstStyle/>
        <a:p>
          <a:endParaRPr lang="en-US"/>
        </a:p>
      </dgm:t>
    </dgm:pt>
    <dgm:pt modelId="{E6D1A6E2-ADDA-485B-A979-75FD1B2682DA}">
      <dgm:prSet phldrT="[Text]"/>
      <dgm:spPr/>
      <dgm:t>
        <a:bodyPr/>
        <a:lstStyle/>
        <a:p>
          <a:r>
            <a:rPr lang="en-US" b="1" dirty="0"/>
            <a:t>O</a:t>
          </a:r>
          <a:r>
            <a:rPr lang="en-US" dirty="0"/>
            <a:t>ptions</a:t>
          </a:r>
        </a:p>
      </dgm:t>
    </dgm:pt>
    <dgm:pt modelId="{FAB337E5-C790-4973-8BC9-018B51C448B0}" type="parTrans" cxnId="{EE76B1AD-5D78-4A3E-BB06-BD11D5A1CD34}">
      <dgm:prSet/>
      <dgm:spPr/>
      <dgm:t>
        <a:bodyPr/>
        <a:lstStyle/>
        <a:p>
          <a:endParaRPr lang="en-US"/>
        </a:p>
      </dgm:t>
    </dgm:pt>
    <dgm:pt modelId="{A47FF920-1A63-44B8-9E81-241E53A2B1F3}" type="sibTrans" cxnId="{EE76B1AD-5D78-4A3E-BB06-BD11D5A1CD34}">
      <dgm:prSet/>
      <dgm:spPr/>
      <dgm:t>
        <a:bodyPr/>
        <a:lstStyle/>
        <a:p>
          <a:endParaRPr lang="en-US"/>
        </a:p>
      </dgm:t>
    </dgm:pt>
    <dgm:pt modelId="{AE68925A-796D-4DC6-92CF-6355858754B1}">
      <dgm:prSet phldrT="[Text]"/>
      <dgm:spPr/>
      <dgm:t>
        <a:bodyPr/>
        <a:lstStyle/>
        <a:p>
          <a:r>
            <a:rPr lang="en-US" b="1" dirty="0"/>
            <a:t>W</a:t>
          </a:r>
          <a:r>
            <a:rPr lang="en-US" dirty="0"/>
            <a:t>ay Forward</a:t>
          </a:r>
        </a:p>
      </dgm:t>
    </dgm:pt>
    <dgm:pt modelId="{B95A3DFA-6853-4E5C-B6FE-234DA4F77E9B}" type="parTrans" cxnId="{6BAAB3E2-786D-4B4C-BDD2-F4789678DC7E}">
      <dgm:prSet/>
      <dgm:spPr/>
      <dgm:t>
        <a:bodyPr/>
        <a:lstStyle/>
        <a:p>
          <a:endParaRPr lang="en-US"/>
        </a:p>
      </dgm:t>
    </dgm:pt>
    <dgm:pt modelId="{A26EAA75-BB73-469D-A127-1AA49E72FFFF}" type="sibTrans" cxnId="{6BAAB3E2-786D-4B4C-BDD2-F4789678DC7E}">
      <dgm:prSet/>
      <dgm:spPr/>
      <dgm:t>
        <a:bodyPr/>
        <a:lstStyle/>
        <a:p>
          <a:endParaRPr lang="en-US"/>
        </a:p>
      </dgm:t>
    </dgm:pt>
    <dgm:pt modelId="{94B5D6C2-D9CD-4D30-94E0-813BE0F182EC}" type="pres">
      <dgm:prSet presAssocID="{F54962C3-A70E-4BD0-9D5C-D745E743E1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3AF08-13CE-48DC-92E9-0CFA0978D7AC}" type="pres">
      <dgm:prSet presAssocID="{512CE8EE-F049-4EB3-A9DB-43A7F5349CBD}" presName="dummy" presStyleCnt="0"/>
      <dgm:spPr/>
    </dgm:pt>
    <dgm:pt modelId="{2A01C01F-CF0A-4F67-8B83-87959AD189A5}" type="pres">
      <dgm:prSet presAssocID="{512CE8EE-F049-4EB3-A9DB-43A7F5349CB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A4284-C866-45F7-977D-92F0F13F66C5}" type="pres">
      <dgm:prSet presAssocID="{AA39AB59-A132-43E1-B247-361F05DD1E89}" presName="sibTrans" presStyleLbl="node1" presStyleIdx="0" presStyleCnt="4"/>
      <dgm:spPr/>
      <dgm:t>
        <a:bodyPr/>
        <a:lstStyle/>
        <a:p>
          <a:endParaRPr lang="en-US"/>
        </a:p>
      </dgm:t>
    </dgm:pt>
    <dgm:pt modelId="{7138283D-1127-40C7-8E0D-8EFDF7FB249C}" type="pres">
      <dgm:prSet presAssocID="{FDA82D5B-C1C5-424F-967B-73C3CB055399}" presName="dummy" presStyleCnt="0"/>
      <dgm:spPr/>
    </dgm:pt>
    <dgm:pt modelId="{18717A90-7DF6-482B-8B31-215592039CCE}" type="pres">
      <dgm:prSet presAssocID="{FDA82D5B-C1C5-424F-967B-73C3CB05539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5AE3D-2839-4B88-8BFA-445FE739A90D}" type="pres">
      <dgm:prSet presAssocID="{F6149E80-B6AD-48EF-89A2-E47763DCF4AA}" presName="sibTrans" presStyleLbl="node1" presStyleIdx="1" presStyleCnt="4"/>
      <dgm:spPr/>
      <dgm:t>
        <a:bodyPr/>
        <a:lstStyle/>
        <a:p>
          <a:endParaRPr lang="en-US"/>
        </a:p>
      </dgm:t>
    </dgm:pt>
    <dgm:pt modelId="{9273F785-E4CC-4273-871C-6E1D88FF76F2}" type="pres">
      <dgm:prSet presAssocID="{E6D1A6E2-ADDA-485B-A979-75FD1B2682DA}" presName="dummy" presStyleCnt="0"/>
      <dgm:spPr/>
    </dgm:pt>
    <dgm:pt modelId="{843DDC8D-6508-4272-82FD-F35F9B5F4E70}" type="pres">
      <dgm:prSet presAssocID="{E6D1A6E2-ADDA-485B-A979-75FD1B2682D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30F0-4F49-4262-98A6-759DC4541D54}" type="pres">
      <dgm:prSet presAssocID="{A47FF920-1A63-44B8-9E81-241E53A2B1F3}" presName="sibTrans" presStyleLbl="node1" presStyleIdx="2" presStyleCnt="4"/>
      <dgm:spPr/>
      <dgm:t>
        <a:bodyPr/>
        <a:lstStyle/>
        <a:p>
          <a:endParaRPr lang="en-US"/>
        </a:p>
      </dgm:t>
    </dgm:pt>
    <dgm:pt modelId="{E96C9674-B171-4D1E-AD26-D607299F4B7A}" type="pres">
      <dgm:prSet presAssocID="{AE68925A-796D-4DC6-92CF-6355858754B1}" presName="dummy" presStyleCnt="0"/>
      <dgm:spPr/>
    </dgm:pt>
    <dgm:pt modelId="{7B8A71B4-B909-4C44-A44D-F487E881739A}" type="pres">
      <dgm:prSet presAssocID="{AE68925A-796D-4DC6-92CF-6355858754B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A115D-4CAC-470D-B3A6-E6D22F6F1B02}" type="pres">
      <dgm:prSet presAssocID="{A26EAA75-BB73-469D-A127-1AA49E72FFFF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E77F62B-994D-4203-B81D-35D17310DB65}" srcId="{F54962C3-A70E-4BD0-9D5C-D745E743E1F2}" destId="{512CE8EE-F049-4EB3-A9DB-43A7F5349CBD}" srcOrd="0" destOrd="0" parTransId="{D5C01271-2AAC-4125-A15C-332559B50B02}" sibTransId="{AA39AB59-A132-43E1-B247-361F05DD1E89}"/>
    <dgm:cxn modelId="{413CEA99-2CCD-4642-B244-0E8CC15DDA44}" type="presOf" srcId="{AE68925A-796D-4DC6-92CF-6355858754B1}" destId="{7B8A71B4-B909-4C44-A44D-F487E881739A}" srcOrd="0" destOrd="0" presId="urn:microsoft.com/office/officeart/2005/8/layout/cycle1"/>
    <dgm:cxn modelId="{BA4D7C42-7BB1-4B63-BBC2-0319A4E848F0}" type="presOf" srcId="{512CE8EE-F049-4EB3-A9DB-43A7F5349CBD}" destId="{2A01C01F-CF0A-4F67-8B83-87959AD189A5}" srcOrd="0" destOrd="0" presId="urn:microsoft.com/office/officeart/2005/8/layout/cycle1"/>
    <dgm:cxn modelId="{CB706715-A4A0-4E26-98E6-F77E00B86CBB}" srcId="{F54962C3-A70E-4BD0-9D5C-D745E743E1F2}" destId="{FDA82D5B-C1C5-424F-967B-73C3CB055399}" srcOrd="1" destOrd="0" parTransId="{2F18247B-7D1C-47B8-B8AE-14A510A81F50}" sibTransId="{F6149E80-B6AD-48EF-89A2-E47763DCF4AA}"/>
    <dgm:cxn modelId="{E63B2490-4EA3-46F4-BAE9-B615A0316D75}" type="presOf" srcId="{AA39AB59-A132-43E1-B247-361F05DD1E89}" destId="{B57A4284-C866-45F7-977D-92F0F13F66C5}" srcOrd="0" destOrd="0" presId="urn:microsoft.com/office/officeart/2005/8/layout/cycle1"/>
    <dgm:cxn modelId="{EE76B1AD-5D78-4A3E-BB06-BD11D5A1CD34}" srcId="{F54962C3-A70E-4BD0-9D5C-D745E743E1F2}" destId="{E6D1A6E2-ADDA-485B-A979-75FD1B2682DA}" srcOrd="2" destOrd="0" parTransId="{FAB337E5-C790-4973-8BC9-018B51C448B0}" sibTransId="{A47FF920-1A63-44B8-9E81-241E53A2B1F3}"/>
    <dgm:cxn modelId="{D4FF9A96-F3F9-46E9-A356-170A4745F621}" type="presOf" srcId="{A26EAA75-BB73-469D-A127-1AA49E72FFFF}" destId="{23BA115D-4CAC-470D-B3A6-E6D22F6F1B02}" srcOrd="0" destOrd="0" presId="urn:microsoft.com/office/officeart/2005/8/layout/cycle1"/>
    <dgm:cxn modelId="{F8051A41-6720-4D44-B4BD-295FAFA89B01}" type="presOf" srcId="{E6D1A6E2-ADDA-485B-A979-75FD1B2682DA}" destId="{843DDC8D-6508-4272-82FD-F35F9B5F4E70}" srcOrd="0" destOrd="0" presId="urn:microsoft.com/office/officeart/2005/8/layout/cycle1"/>
    <dgm:cxn modelId="{3DF9D4A2-69D8-4F2C-9249-4107D0AC162E}" type="presOf" srcId="{A47FF920-1A63-44B8-9E81-241E53A2B1F3}" destId="{7A6330F0-4F49-4262-98A6-759DC4541D54}" srcOrd="0" destOrd="0" presId="urn:microsoft.com/office/officeart/2005/8/layout/cycle1"/>
    <dgm:cxn modelId="{219FDC38-2FBB-4AAF-BE96-DFC18B3AAAD3}" type="presOf" srcId="{F54962C3-A70E-4BD0-9D5C-D745E743E1F2}" destId="{94B5D6C2-D9CD-4D30-94E0-813BE0F182EC}" srcOrd="0" destOrd="0" presId="urn:microsoft.com/office/officeart/2005/8/layout/cycle1"/>
    <dgm:cxn modelId="{F426F2D2-4E32-464B-8DE2-146E546CC4BB}" type="presOf" srcId="{F6149E80-B6AD-48EF-89A2-E47763DCF4AA}" destId="{BCA5AE3D-2839-4B88-8BFA-445FE739A90D}" srcOrd="0" destOrd="0" presId="urn:microsoft.com/office/officeart/2005/8/layout/cycle1"/>
    <dgm:cxn modelId="{6BAAB3E2-786D-4B4C-BDD2-F4789678DC7E}" srcId="{F54962C3-A70E-4BD0-9D5C-D745E743E1F2}" destId="{AE68925A-796D-4DC6-92CF-6355858754B1}" srcOrd="3" destOrd="0" parTransId="{B95A3DFA-6853-4E5C-B6FE-234DA4F77E9B}" sibTransId="{A26EAA75-BB73-469D-A127-1AA49E72FFFF}"/>
    <dgm:cxn modelId="{72E33190-4DF6-4241-926F-94B32E4E0649}" type="presOf" srcId="{FDA82D5B-C1C5-424F-967B-73C3CB055399}" destId="{18717A90-7DF6-482B-8B31-215592039CCE}" srcOrd="0" destOrd="0" presId="urn:microsoft.com/office/officeart/2005/8/layout/cycle1"/>
    <dgm:cxn modelId="{3AB37A84-B784-461B-BED4-C3345D0D5A66}" type="presParOf" srcId="{94B5D6C2-D9CD-4D30-94E0-813BE0F182EC}" destId="{6663AF08-13CE-48DC-92E9-0CFA0978D7AC}" srcOrd="0" destOrd="0" presId="urn:microsoft.com/office/officeart/2005/8/layout/cycle1"/>
    <dgm:cxn modelId="{8B06CF8B-0CD1-4A31-ADDA-40934418412B}" type="presParOf" srcId="{94B5D6C2-D9CD-4D30-94E0-813BE0F182EC}" destId="{2A01C01F-CF0A-4F67-8B83-87959AD189A5}" srcOrd="1" destOrd="0" presId="urn:microsoft.com/office/officeart/2005/8/layout/cycle1"/>
    <dgm:cxn modelId="{B3304B0E-50F4-4223-A8EF-97D8AC100948}" type="presParOf" srcId="{94B5D6C2-D9CD-4D30-94E0-813BE0F182EC}" destId="{B57A4284-C866-45F7-977D-92F0F13F66C5}" srcOrd="2" destOrd="0" presId="urn:microsoft.com/office/officeart/2005/8/layout/cycle1"/>
    <dgm:cxn modelId="{8A9EB982-8109-445D-B3AC-5BA0AD4FC01D}" type="presParOf" srcId="{94B5D6C2-D9CD-4D30-94E0-813BE0F182EC}" destId="{7138283D-1127-40C7-8E0D-8EFDF7FB249C}" srcOrd="3" destOrd="0" presId="urn:microsoft.com/office/officeart/2005/8/layout/cycle1"/>
    <dgm:cxn modelId="{AB1142B6-7D6B-4289-95F0-89AFF567F441}" type="presParOf" srcId="{94B5D6C2-D9CD-4D30-94E0-813BE0F182EC}" destId="{18717A90-7DF6-482B-8B31-215592039CCE}" srcOrd="4" destOrd="0" presId="urn:microsoft.com/office/officeart/2005/8/layout/cycle1"/>
    <dgm:cxn modelId="{F43FE34F-4E44-497A-8AAE-B556F339CE0B}" type="presParOf" srcId="{94B5D6C2-D9CD-4D30-94E0-813BE0F182EC}" destId="{BCA5AE3D-2839-4B88-8BFA-445FE739A90D}" srcOrd="5" destOrd="0" presId="urn:microsoft.com/office/officeart/2005/8/layout/cycle1"/>
    <dgm:cxn modelId="{6075E779-BE1F-41C3-80CC-7997B413B14E}" type="presParOf" srcId="{94B5D6C2-D9CD-4D30-94E0-813BE0F182EC}" destId="{9273F785-E4CC-4273-871C-6E1D88FF76F2}" srcOrd="6" destOrd="0" presId="urn:microsoft.com/office/officeart/2005/8/layout/cycle1"/>
    <dgm:cxn modelId="{06515347-F5A7-45E6-AF3C-E860B4F252DA}" type="presParOf" srcId="{94B5D6C2-D9CD-4D30-94E0-813BE0F182EC}" destId="{843DDC8D-6508-4272-82FD-F35F9B5F4E70}" srcOrd="7" destOrd="0" presId="urn:microsoft.com/office/officeart/2005/8/layout/cycle1"/>
    <dgm:cxn modelId="{63F98022-B3DF-40A7-A7D7-30FC0CCE4AFD}" type="presParOf" srcId="{94B5D6C2-D9CD-4D30-94E0-813BE0F182EC}" destId="{7A6330F0-4F49-4262-98A6-759DC4541D54}" srcOrd="8" destOrd="0" presId="urn:microsoft.com/office/officeart/2005/8/layout/cycle1"/>
    <dgm:cxn modelId="{BADC5438-AA98-495B-93B4-8A8B1F2ADE96}" type="presParOf" srcId="{94B5D6C2-D9CD-4D30-94E0-813BE0F182EC}" destId="{E96C9674-B171-4D1E-AD26-D607299F4B7A}" srcOrd="9" destOrd="0" presId="urn:microsoft.com/office/officeart/2005/8/layout/cycle1"/>
    <dgm:cxn modelId="{AB245EA2-7143-42B2-8827-33C49077D790}" type="presParOf" srcId="{94B5D6C2-D9CD-4D30-94E0-813BE0F182EC}" destId="{7B8A71B4-B909-4C44-A44D-F487E881739A}" srcOrd="10" destOrd="0" presId="urn:microsoft.com/office/officeart/2005/8/layout/cycle1"/>
    <dgm:cxn modelId="{5E53D11A-BFBD-46F5-A63D-51C9B0D98995}" type="presParOf" srcId="{94B5D6C2-D9CD-4D30-94E0-813BE0F182EC}" destId="{23BA115D-4CAC-470D-B3A6-E6D22F6F1B0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1C01F-CF0A-4F67-8B83-87959AD189A5}">
      <dsp:nvSpPr>
        <dsp:cNvPr id="0" name=""/>
        <dsp:cNvSpPr/>
      </dsp:nvSpPr>
      <dsp:spPr>
        <a:xfrm>
          <a:off x="4556143" y="88960"/>
          <a:ext cx="1408906" cy="14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G</a:t>
          </a:r>
          <a:r>
            <a:rPr lang="en-US" sz="3000" kern="1200" dirty="0"/>
            <a:t>oals</a:t>
          </a:r>
        </a:p>
      </dsp:txBody>
      <dsp:txXfrm>
        <a:off x="4556143" y="88960"/>
        <a:ext cx="1408906" cy="1408906"/>
      </dsp:txXfrm>
    </dsp:sp>
    <dsp:sp modelId="{B57A4284-C866-45F7-977D-92F0F13F66C5}">
      <dsp:nvSpPr>
        <dsp:cNvPr id="0" name=""/>
        <dsp:cNvSpPr/>
      </dsp:nvSpPr>
      <dsp:spPr>
        <a:xfrm>
          <a:off x="2074126" y="135"/>
          <a:ext cx="3979747" cy="3979747"/>
        </a:xfrm>
        <a:prstGeom prst="circularArrow">
          <a:avLst>
            <a:gd name="adj1" fmla="val 6903"/>
            <a:gd name="adj2" fmla="val 465456"/>
            <a:gd name="adj3" fmla="val 548978"/>
            <a:gd name="adj4" fmla="val 2058556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17A90-7DF6-482B-8B31-215592039CCE}">
      <dsp:nvSpPr>
        <dsp:cNvPr id="0" name=""/>
        <dsp:cNvSpPr/>
      </dsp:nvSpPr>
      <dsp:spPr>
        <a:xfrm>
          <a:off x="4556143" y="2482152"/>
          <a:ext cx="1408906" cy="14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R</a:t>
          </a:r>
          <a:r>
            <a:rPr lang="en-US" sz="3000" kern="1200" dirty="0"/>
            <a:t>ealities</a:t>
          </a:r>
        </a:p>
      </dsp:txBody>
      <dsp:txXfrm>
        <a:off x="4556143" y="2482152"/>
        <a:ext cx="1408906" cy="1408906"/>
      </dsp:txXfrm>
    </dsp:sp>
    <dsp:sp modelId="{BCA5AE3D-2839-4B88-8BFA-445FE739A90D}">
      <dsp:nvSpPr>
        <dsp:cNvPr id="0" name=""/>
        <dsp:cNvSpPr/>
      </dsp:nvSpPr>
      <dsp:spPr>
        <a:xfrm>
          <a:off x="2074126" y="135"/>
          <a:ext cx="3979747" cy="3979747"/>
        </a:xfrm>
        <a:prstGeom prst="circularArrow">
          <a:avLst>
            <a:gd name="adj1" fmla="val 6903"/>
            <a:gd name="adj2" fmla="val 465456"/>
            <a:gd name="adj3" fmla="val 5948978"/>
            <a:gd name="adj4" fmla="val 438556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DC8D-6508-4272-82FD-F35F9B5F4E70}">
      <dsp:nvSpPr>
        <dsp:cNvPr id="0" name=""/>
        <dsp:cNvSpPr/>
      </dsp:nvSpPr>
      <dsp:spPr>
        <a:xfrm>
          <a:off x="2162950" y="2482152"/>
          <a:ext cx="1408906" cy="14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O</a:t>
          </a:r>
          <a:r>
            <a:rPr lang="en-US" sz="3000" kern="1200" dirty="0"/>
            <a:t>ptions</a:t>
          </a:r>
        </a:p>
      </dsp:txBody>
      <dsp:txXfrm>
        <a:off x="2162950" y="2482152"/>
        <a:ext cx="1408906" cy="1408906"/>
      </dsp:txXfrm>
    </dsp:sp>
    <dsp:sp modelId="{7A6330F0-4F49-4262-98A6-759DC4541D54}">
      <dsp:nvSpPr>
        <dsp:cNvPr id="0" name=""/>
        <dsp:cNvSpPr/>
      </dsp:nvSpPr>
      <dsp:spPr>
        <a:xfrm>
          <a:off x="2074126" y="135"/>
          <a:ext cx="3979747" cy="3979747"/>
        </a:xfrm>
        <a:prstGeom prst="circularArrow">
          <a:avLst>
            <a:gd name="adj1" fmla="val 6903"/>
            <a:gd name="adj2" fmla="val 465456"/>
            <a:gd name="adj3" fmla="val 11348978"/>
            <a:gd name="adj4" fmla="val 978556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A71B4-B909-4C44-A44D-F487E881739A}">
      <dsp:nvSpPr>
        <dsp:cNvPr id="0" name=""/>
        <dsp:cNvSpPr/>
      </dsp:nvSpPr>
      <dsp:spPr>
        <a:xfrm>
          <a:off x="2162950" y="88960"/>
          <a:ext cx="1408906" cy="14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W</a:t>
          </a:r>
          <a:r>
            <a:rPr lang="en-US" sz="3000" kern="1200" dirty="0"/>
            <a:t>ay Forward</a:t>
          </a:r>
        </a:p>
      </dsp:txBody>
      <dsp:txXfrm>
        <a:off x="2162950" y="88960"/>
        <a:ext cx="1408906" cy="1408906"/>
      </dsp:txXfrm>
    </dsp:sp>
    <dsp:sp modelId="{23BA115D-4CAC-470D-B3A6-E6D22F6F1B02}">
      <dsp:nvSpPr>
        <dsp:cNvPr id="0" name=""/>
        <dsp:cNvSpPr/>
      </dsp:nvSpPr>
      <dsp:spPr>
        <a:xfrm>
          <a:off x="2074126" y="135"/>
          <a:ext cx="3979747" cy="3979747"/>
        </a:xfrm>
        <a:prstGeom prst="circularArrow">
          <a:avLst>
            <a:gd name="adj1" fmla="val 6903"/>
            <a:gd name="adj2" fmla="val 465456"/>
            <a:gd name="adj3" fmla="val 16748978"/>
            <a:gd name="adj4" fmla="val 1518556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929425" y="458788"/>
            <a:ext cx="928579" cy="2732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53BC-9D8C-A849-8082-D0F7B2EAD88E}" type="datetimeFigureOut">
              <a:rPr lang="en-US" smtClean="0">
                <a:latin typeface="Avenir Medium" charset="0"/>
                <a:ea typeface="Avenir Medium" charset="0"/>
                <a:cs typeface="Avenir Medium" charset="0"/>
              </a:rPr>
              <a:t>11/9/2022</a:t>
            </a:fld>
            <a:endParaRPr lang="en-US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99672" y="1"/>
            <a:ext cx="75674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3262-5012-2242-9F26-6EF15EA7F5F3}" type="slidenum">
              <a:rPr lang="en-US" smtClean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rPr>
              <a:t>‹#›</a:t>
            </a:fld>
            <a:endParaRPr lang="en-US" dirty="0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 t="88107"/>
          <a:stretch/>
        </p:blipFill>
        <p:spPr>
          <a:xfrm>
            <a:off x="3321270" y="8685213"/>
            <a:ext cx="3536731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6200" y="29429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C0765699-D5DE-034B-B5A6-D2DD4DCC45E2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1"/>
            <a:ext cx="2971800" cy="2942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1B6BC583-FDF6-2342-AD4B-08A208A729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7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DBD6-84E1-4C75-BE81-7420E901E8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0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381" y="2911951"/>
            <a:ext cx="2217683" cy="14913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106563" y="3791509"/>
            <a:ext cx="639668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106562" y="831639"/>
            <a:ext cx="6561437" cy="28601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6000" b="1" i="0" baseline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106862" y="3891204"/>
            <a:ext cx="6561137" cy="1570038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 charset="0"/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 nice subtitle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209126"/>
            <a:ext cx="3198812" cy="3659862"/>
          </a:xfrm>
        </p:spPr>
        <p:txBody>
          <a:bodyPr anchor="t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5513-894F-764A-A324-A8FF985DD4E6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200104" cy="970467"/>
          </a:xfrm>
        </p:spPr>
        <p:txBody>
          <a:bodyPr anchor="b">
            <a:normAutofit/>
          </a:bodyPr>
          <a:lstStyle>
            <a:lvl1pPr>
              <a:defRPr sz="28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883972" y="987425"/>
            <a:ext cx="6368228" cy="4881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209126"/>
            <a:ext cx="3198812" cy="3659862"/>
          </a:xfrm>
        </p:spPr>
        <p:txBody>
          <a:bodyPr anchor="t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DEEC-492C-ED45-8E03-0A8A0FCA30E4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200104" cy="970467"/>
          </a:xfrm>
        </p:spPr>
        <p:txBody>
          <a:bodyPr anchor="b">
            <a:normAutofit/>
          </a:bodyPr>
          <a:lstStyle>
            <a:lvl1pPr>
              <a:defRPr sz="28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883972" y="0"/>
            <a:ext cx="7308028" cy="6857999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/>
              <a:t>A nice picture can go here</a:t>
            </a:r>
          </a:p>
        </p:txBody>
      </p:sp>
    </p:spTree>
    <p:extLst>
      <p:ext uri="{BB962C8B-B14F-4D97-AF65-F5344CB8AC3E}">
        <p14:creationId xmlns:p14="http://schemas.microsoft.com/office/powerpoint/2010/main" val="14017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9248330" cy="6858001"/>
          </a:xfrm>
        </p:spPr>
        <p:txBody>
          <a:bodyPr/>
          <a:lstStyle>
            <a:lvl1pPr>
              <a:lnSpc>
                <a:spcPct val="85000"/>
              </a:lnSpc>
              <a:defRPr b="1" i="0" spc="30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01D0F-D918-734D-BF98-31171A9B8527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D082E-48EA-DC44-AB29-B113D25A2F8F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920170" y="790689"/>
            <a:ext cx="6310814" cy="527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5pPr>
            <a:lvl7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7pPr>
            <a:lvl9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smtClean="0"/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smtClean="0"/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smtClean="0"/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smtClean="0"/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5D6287-4A64-234F-B88A-DDE33279A6A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598" y="2329031"/>
            <a:ext cx="8634804" cy="265176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11500" baseline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EF81A-83D2-1343-8D33-C876EE9652B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57E9-8999-DD43-84C9-D8BF6B4F0580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3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52-9035-644B-A41F-3704686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713B-2E10-9247-85CC-9A7F9FD2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FD78-A95A-C346-9364-4E5CE04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F372-6359-6D42-9CEC-F5F426B1D10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E4B-4A39-DE40-B75A-C882F39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64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C0B9-8638-A749-AAE5-32F5A318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D53-2D5A-1E4C-8A7B-854275DE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0B6E-9A4D-0743-8AC2-520A3FD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740E-18B7-0546-B642-9570B27504EA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103-3738-4748-B1D9-9E41F1A9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A43-9C4C-5D4B-B3CD-8964BD3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3EF1-6480-F540-9B10-0D6C45655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AAE03-809D-494C-99BB-120360CB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6B67-70AD-0544-BE62-85FEBAB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14D-70C7-C646-A0F0-818CD21F627B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ACA-E831-BC41-B822-504FD6A0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68EE-4F6C-0647-BD0A-57F0EAF75A58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nice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go here.</a:t>
            </a:r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888-6B0B-9849-90A3-FB50BBE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3ABB-A515-C944-B7EC-4FC2FEE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A256-8FD7-6147-81B2-FD4ADB08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10" y="2664101"/>
            <a:ext cx="61589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7E43-3476-6649-9856-6F5C9C84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7847" y="1840189"/>
            <a:ext cx="6189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AB94-37BE-4F49-AE6A-3015D520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847" y="2664101"/>
            <a:ext cx="61892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77D9-5F0D-9C42-A3D2-EAEF8BE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35E9-D44A-8643-B389-1C062CBA92D8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C2D2-EC27-3D4E-8969-5A8609C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5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9DDB-F680-FF44-9A59-5287753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47A4-1986-2544-BC65-D415982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6F2-ADAD-BF45-A1D8-EBB335B49CE2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AB4-9018-7D46-A457-EBFEDCD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7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D413-90FB-244F-B8AF-CB6F9D8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01B2-5218-B540-889C-696805473232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F216B-8F0B-3948-951A-9A516CC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65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259-270B-554E-A7D9-4AEBA72E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478F-0E58-CC4A-B268-37378D4E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0A82-9BDC-1C4E-97AA-9A0E132C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A920-D4BF-0447-B526-8C6E4FA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16A-70EB-924C-B688-7DF5EB95F9DF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230E-8AFD-794E-BC7B-228D2C2F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95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E41-2492-994C-9B9A-2765329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FD14F-DDB7-EC45-A596-07903D473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848A-CB23-6943-85D0-0BD8368C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8800-1B73-F748-9B18-8AD7035D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0C85-57BC-5648-ACC5-5E79E7BECF8B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91BA-7CE3-2D49-881C-485D965A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74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52-9035-644B-A41F-3704686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713B-2E10-9247-85CC-9A7F9FD2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FD78-A95A-C346-9364-4E5CE04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204-209F-9C40-9B88-DBBF3208A878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E4B-4A39-DE40-B75A-C882F39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C3A9-15BC-2E4D-BC88-23B7558A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508" y="317375"/>
            <a:ext cx="876623" cy="263650"/>
          </a:xfrm>
          <a:prstGeom prst="rect">
            <a:avLst/>
          </a:prstGeom>
        </p:spPr>
        <p:txBody>
          <a:bodyPr/>
          <a:lstStyle/>
          <a:p>
            <a:fld id="{9B3D46C1-1EED-0E4A-8C63-0EFC12332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26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C0B9-8638-A749-AAE5-32F5A318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D53-2D5A-1E4C-8A7B-854275DE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0B6E-9A4D-0743-8AC2-520A3FD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BC1B-ACB5-8D4D-B7B8-B7C0E963E3BB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103-3738-4748-B1D9-9E41F1A9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0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A43-9C4C-5D4B-B3CD-8964BD3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3EF1-6480-F540-9B10-0D6C45655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AAE03-809D-494C-99BB-120360CB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6B67-70AD-0544-BE62-85FEBAB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BDEA-E505-2841-B1FE-E92D833FD8F5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ACA-E831-BC41-B822-504FD6A0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888-6B0B-9849-90A3-FB50BBE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3ABB-A515-C944-B7EC-4FC2FEE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A256-8FD7-6147-81B2-FD4ADB08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10" y="2664101"/>
            <a:ext cx="61589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7E43-3476-6649-9856-6F5C9C84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7847" y="1840189"/>
            <a:ext cx="6189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AB94-37BE-4F49-AE6A-3015D520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847" y="2664101"/>
            <a:ext cx="61892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77D9-5F0D-9C42-A3D2-EAEF8BE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6F58-6ACA-2744-A837-901E380C64E9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C2D2-EC27-3D4E-8969-5A8609C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33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9DDB-F680-FF44-9A59-5287753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47A4-1986-2544-BC65-D415982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94CB-A2FF-2B4D-9500-FB4964CCA202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AB4-9018-7D46-A457-EBFEDCD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CD3-B087-8548-96ED-EAE0EAE1C35B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D413-90FB-244F-B8AF-CB6F9D8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0A4-742E-514E-91B2-8A06E175F05D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F216B-8F0B-3948-951A-9A516CC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85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259-270B-554E-A7D9-4AEBA72E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478F-0E58-CC4A-B268-37378D4E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0A82-9BDC-1C4E-97AA-9A0E132C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A920-D4BF-0447-B526-8C6E4FA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9D6-D11E-B748-BE8B-E5CDFD9ED2BD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230E-8AFD-794E-BC7B-228D2C2F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8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E41-2492-994C-9B9A-2765329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FD14F-DDB7-EC45-A596-07903D473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848A-CB23-6943-85D0-0BD8368C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8800-1B73-F748-9B18-8AD7035D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B308-2F20-A14E-8872-F1837B9085C0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91BA-7CE3-2D49-881C-485D965A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EAACC-4622-6F49-A539-615950FBDF5A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9248330" cy="6858001"/>
          </a:xfrm>
        </p:spPr>
        <p:txBody>
          <a:bodyPr/>
          <a:lstStyle>
            <a:lvl1pPr>
              <a:lnSpc>
                <a:spcPct val="85000"/>
              </a:lnSpc>
              <a:defRPr b="1" i="0" spc="300" baseline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2232660"/>
            <a:ext cx="45491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505" y="2232660"/>
            <a:ext cx="4549140" cy="3586004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C1B9-4D6D-F74B-BF67-6F8F31E31DB2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38226" y="1249073"/>
            <a:ext cx="4548187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583458" y="1249073"/>
            <a:ext cx="4548187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00D-67A5-114C-9295-0EF661889BF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232660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47965" y="2232660"/>
            <a:ext cx="3064415" cy="358600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73205" y="2241947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49140" y="1326805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373205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063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AFDF-4414-A141-A7B3-A74847E46639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2232660"/>
            <a:ext cx="45491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82505" y="2232660"/>
            <a:ext cx="4549140" cy="3586004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75366" y="160020"/>
            <a:ext cx="6903166" cy="350521"/>
          </a:xfrm>
        </p:spPr>
        <p:txBody>
          <a:bodyPr>
            <a:noAutofit/>
          </a:bodyPr>
          <a:lstStyle>
            <a:lvl1pPr>
              <a:defRPr sz="2000" b="0" i="0" spc="30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31388" y="1323825"/>
            <a:ext cx="4554071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82503" y="1323824"/>
            <a:ext cx="4549141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819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80C4-AB35-BF4D-B9B4-55DB25AEF489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232660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47965" y="2232660"/>
            <a:ext cx="3064415" cy="358600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73205" y="2241947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75259" y="160020"/>
            <a:ext cx="9108589" cy="350520"/>
          </a:xfrm>
        </p:spPr>
        <p:txBody>
          <a:bodyPr>
            <a:noAutofit/>
          </a:bodyPr>
          <a:lstStyle>
            <a:lvl1pPr>
              <a:defRPr sz="2000" b="0" i="0" spc="30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49140" y="1326805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373205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8193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352B-458C-B747-BAB2-AE015B33F5A7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56" y="1143000"/>
            <a:ext cx="10057764" cy="49606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70778" y="160020"/>
            <a:ext cx="9265920" cy="350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300" baseline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759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0170" y="790689"/>
            <a:ext cx="6310814" cy="527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1934" y="6445553"/>
            <a:ext cx="806755" cy="175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EDB3CD05-88C6-9544-9DF4-7E6154427EC7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8690" y="6447459"/>
            <a:ext cx="3101310" cy="173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-1"/>
            <a:ext cx="3200400" cy="685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nice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go here.</a:t>
            </a:r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78" r:id="rId4"/>
    <p:sldLayoutId id="2147483676" r:id="rId5"/>
    <p:sldLayoutId id="2147483683" r:id="rId6"/>
    <p:sldLayoutId id="2147483685" r:id="rId7"/>
    <p:sldLayoutId id="2147483684" r:id="rId8"/>
    <p:sldLayoutId id="2147483682" r:id="rId9"/>
    <p:sldLayoutId id="2147483680" r:id="rId10"/>
    <p:sldLayoutId id="2147483690" r:id="rId11"/>
    <p:sldLayoutId id="2147483687" r:id="rId12"/>
    <p:sldLayoutId id="2147483686" r:id="rId13"/>
    <p:sldLayoutId id="2147483688" r:id="rId14"/>
    <p:sldLayoutId id="2147483689" r:id="rId15"/>
    <p:sldLayoutId id="214748369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Tx/>
        <a:buNone/>
        <a:tabLst/>
        <a:defRPr sz="32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C97BE-4483-194D-8EDA-16B2DAE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059B4-8F6A-8441-A9ED-A15D558D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▶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Click to add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BDC-141E-B142-96C1-5A14C7E6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52005" y="317375"/>
            <a:ext cx="873670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algn="ctr"/>
            <a:fld id="{3FF28022-D0D4-6E46-AD91-4307A494602F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61F4-6C5C-E841-B9AE-3032B35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75E-57D4-214A-83F5-B4E99A5079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868" y="331663"/>
            <a:ext cx="2737922" cy="2350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8526D-790A-3C41-B2AA-2885049CE6E8}"/>
              </a:ext>
            </a:extLst>
          </p:cNvPr>
          <p:cNvCxnSpPr/>
          <p:nvPr userDrawn="1"/>
        </p:nvCxnSpPr>
        <p:spPr>
          <a:xfrm>
            <a:off x="377686" y="601898"/>
            <a:ext cx="11436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92901FB-F844-EA40-A3DA-337CA24B845D}"/>
              </a:ext>
            </a:extLst>
          </p:cNvPr>
          <p:cNvSpPr txBox="1">
            <a:spLocks/>
          </p:cNvSpPr>
          <p:nvPr userDrawn="1"/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C62AD-1449-9143-8F26-15D729BEA7F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venir Medium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0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▶"/>
        <a:tabLst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8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C97BE-4483-194D-8EDA-16B2DAE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059B4-8F6A-8441-A9ED-A15D558D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▶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Click to add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BDC-141E-B142-96C1-5A14C7E6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52005" y="317375"/>
            <a:ext cx="873670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68C873C8-3ADF-CC4D-9286-64FE31CA3028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61F4-6C5C-E841-B9AE-3032B35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75E-57D4-214A-83F5-B4E99A5079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14868" y="331663"/>
            <a:ext cx="2737922" cy="2350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8526D-790A-3C41-B2AA-2885049CE6E8}"/>
              </a:ext>
            </a:extLst>
          </p:cNvPr>
          <p:cNvCxnSpPr/>
          <p:nvPr userDrawn="1"/>
        </p:nvCxnSpPr>
        <p:spPr>
          <a:xfrm>
            <a:off x="377686" y="601898"/>
            <a:ext cx="114366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070284F-48B3-BE40-994A-76876D921724}"/>
              </a:ext>
            </a:extLst>
          </p:cNvPr>
          <p:cNvSpPr txBox="1">
            <a:spLocks/>
          </p:cNvSpPr>
          <p:nvPr userDrawn="1"/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C62AD-1449-9143-8F26-15D729BEA7F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▶"/>
        <a:tabLst/>
        <a:defRPr sz="2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4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0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6563" y="3948020"/>
            <a:ext cx="6717956" cy="1938429"/>
          </a:xfrm>
        </p:spPr>
        <p:txBody>
          <a:bodyPr/>
          <a:lstStyle/>
          <a:p>
            <a:r>
              <a:rPr lang="en-US" sz="2400" dirty="0"/>
              <a:t>Presenters:  </a:t>
            </a:r>
            <a:r>
              <a:rPr lang="en-US" sz="2000" dirty="0"/>
              <a:t>Betty </a:t>
            </a:r>
            <a:r>
              <a:rPr lang="en-US" sz="2000" dirty="0" smtClean="0"/>
              <a:t>Fortune, Ed. D.</a:t>
            </a:r>
          </a:p>
          <a:p>
            <a:r>
              <a:rPr lang="en-US" sz="2000" dirty="0" smtClean="0"/>
              <a:t>                         Desmond Lewis, Ed. D.</a:t>
            </a:r>
          </a:p>
          <a:p>
            <a:r>
              <a:rPr lang="en-US" sz="2000" dirty="0" smtClean="0"/>
              <a:t>                         Timor Sever, MS </a:t>
            </a:r>
          </a:p>
          <a:p>
            <a:r>
              <a:rPr lang="en-US" sz="2000" dirty="0" smtClean="0"/>
              <a:t>                         Melinda Mejia, PhD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381" y="2911951"/>
            <a:ext cx="2217683" cy="14913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06563" y="3791509"/>
            <a:ext cx="639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22908" y="1910187"/>
            <a:ext cx="7963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kern="0" dirty="0" smtClean="0">
                <a:solidFill>
                  <a:sysClr val="windowText" lastClr="000000"/>
                </a:solidFill>
                <a:latin typeface="Avenir Book" panose="02000503020000020003"/>
              </a:rPr>
              <a:t> </a:t>
            </a:r>
            <a:r>
              <a:rPr lang="en-US" sz="2800" b="1" kern="0" dirty="0">
                <a:solidFill>
                  <a:sysClr val="windowText" lastClr="000000"/>
                </a:solidFill>
                <a:latin typeface="Avenir Book" panose="02000503020000020003"/>
              </a:rPr>
              <a:t>Using a Robust Professional Development Framework to Close Equity Gaps in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Avenir Book" panose="02000503020000020003"/>
              </a:rPr>
              <a:t>Corequisite</a:t>
            </a:r>
            <a:r>
              <a:rPr lang="en-US" sz="2800" b="1" kern="0" dirty="0">
                <a:solidFill>
                  <a:sysClr val="windowText" lastClr="000000"/>
                </a:solidFill>
                <a:latin typeface="Avenir Book" panose="02000503020000020003"/>
              </a:rPr>
              <a:t>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Avenir Book" panose="02000503020000020003"/>
              </a:rPr>
              <a:t>Courses </a:t>
            </a:r>
            <a:r>
              <a:rPr lang="en-US" sz="2800" b="1" kern="0" dirty="0">
                <a:solidFill>
                  <a:sysClr val="windowText" lastClr="000000"/>
                </a:solidFill>
                <a:latin typeface="Avenir Book" panose="02000503020000020003"/>
              </a:rPr>
              <a:t>at an Urban Community College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6639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32" y="808036"/>
            <a:ext cx="11436626" cy="755360"/>
          </a:xfrm>
        </p:spPr>
        <p:txBody>
          <a:bodyPr/>
          <a:lstStyle/>
          <a:p>
            <a:pPr algn="ctr"/>
            <a:r>
              <a:rPr lang="en-US" b="1" dirty="0"/>
              <a:t>Session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7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</a:t>
            </a:r>
            <a:r>
              <a:rPr lang="en-US" dirty="0" smtClean="0"/>
              <a:t>hour minimum</a:t>
            </a:r>
            <a:endParaRPr lang="en-US" dirty="0"/>
          </a:p>
          <a:p>
            <a:r>
              <a:rPr lang="en-US" dirty="0"/>
              <a:t>Templated (Slide Deck) Structure</a:t>
            </a:r>
          </a:p>
          <a:p>
            <a:r>
              <a:rPr lang="en-US" dirty="0"/>
              <a:t>2 Break Outs</a:t>
            </a:r>
          </a:p>
          <a:p>
            <a:r>
              <a:rPr lang="en-US" dirty="0"/>
              <a:t>2 Share Outs</a:t>
            </a:r>
          </a:p>
          <a:p>
            <a:r>
              <a:rPr lang="en-US" dirty="0"/>
              <a:t>Faculty and/or Staff Led and Designed based on Principle/Category</a:t>
            </a:r>
          </a:p>
          <a:p>
            <a:r>
              <a:rPr lang="en-US" dirty="0"/>
              <a:t>Virtual </a:t>
            </a:r>
            <a:r>
              <a:rPr lang="en-US" dirty="0" smtClean="0"/>
              <a:t>Synchronous </a:t>
            </a:r>
            <a:r>
              <a:rPr lang="en-US" dirty="0"/>
              <a:t>Modality</a:t>
            </a:r>
          </a:p>
          <a:p>
            <a:r>
              <a:rPr lang="en-US" dirty="0"/>
              <a:t>Recorded/ Archived</a:t>
            </a:r>
          </a:p>
          <a:p>
            <a:r>
              <a:rPr lang="en-US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34423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COREQUISITE Professional Development Series </a:t>
            </a:r>
            <a:r>
              <a:rPr lang="en-US" b="1" dirty="0"/>
              <a:t>OUTCOMES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Each session will have a Demonstration </a:t>
            </a:r>
            <a:r>
              <a:rPr lang="en-US" sz="3200" dirty="0"/>
              <a:t>O</a:t>
            </a:r>
            <a:r>
              <a:rPr lang="en-US" sz="3200" dirty="0" smtClean="0"/>
              <a:t>utcome and an Implementation </a:t>
            </a:r>
            <a:r>
              <a:rPr lang="en-US" sz="3200" dirty="0"/>
              <a:t>O</a:t>
            </a:r>
            <a:r>
              <a:rPr lang="en-US" sz="3200" dirty="0" smtClean="0"/>
              <a:t>utcome</a:t>
            </a:r>
          </a:p>
          <a:p>
            <a:r>
              <a:rPr lang="en-US" sz="3200" dirty="0" smtClean="0"/>
              <a:t>As an active community of practice and inquiry rooted in the GROW Approach, the outcomes have be designed to foster a continuous process of quality enhancement for all participants</a:t>
            </a:r>
          </a:p>
          <a:p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Engagement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/>
              <a:t>Development of </a:t>
            </a:r>
            <a:r>
              <a:rPr lang="en-US" sz="2400" b="1" i="1" u="sng" dirty="0"/>
              <a:t>active intersectional engagement </a:t>
            </a:r>
            <a:r>
              <a:rPr lang="en-US" sz="2400" b="1" dirty="0"/>
              <a:t> </a:t>
            </a:r>
            <a:r>
              <a:rPr lang="en-US" sz="2400" dirty="0"/>
              <a:t>to support institutional excellence in teaching and learning 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b="1" dirty="0" smtClean="0"/>
              <a:t>(</a:t>
            </a:r>
            <a:r>
              <a:rPr lang="en-US" sz="2400" b="1" dirty="0"/>
              <a:t>ENGAGEMENT</a:t>
            </a:r>
            <a:r>
              <a:rPr lang="en-US" sz="2400" b="1" dirty="0" smtClean="0"/>
              <a:t>)</a:t>
            </a:r>
            <a:endParaRPr lang="en-US" sz="2400" dirty="0"/>
          </a:p>
          <a:p>
            <a:pPr lvl="0"/>
            <a:r>
              <a:rPr lang="en-US" dirty="0"/>
              <a:t>Participants will demonstrate knowledge of active intersectional engagement strategies that support institutional excellence in teaching and learning. (immediate post-professional development)</a:t>
            </a:r>
          </a:p>
          <a:p>
            <a:pPr lvl="0"/>
            <a:r>
              <a:rPr lang="en-US" dirty="0"/>
              <a:t>Participants will implement active intersectional engagement strategies that support institutional excellence in teaching and learning. (professional development follow 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495" y="1901698"/>
            <a:ext cx="10515600" cy="1623428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Actively Engaging Students: Problem-based Learning</a:t>
            </a:r>
          </a:p>
          <a:p>
            <a:r>
              <a:rPr lang="en-US" b="1" dirty="0"/>
              <a:t>Topic 2 Title</a:t>
            </a:r>
          </a:p>
          <a:p>
            <a:r>
              <a:rPr lang="en-US" b="1" dirty="0"/>
              <a:t>Topic 3 Title</a:t>
            </a:r>
          </a:p>
          <a:p>
            <a:r>
              <a:rPr lang="en-US" b="1" dirty="0"/>
              <a:t>Topic 4 Title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0495" y="3736675"/>
            <a:ext cx="1100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Actively Engaging Students: Problem-based Learning</a:t>
            </a:r>
          </a:p>
          <a:p>
            <a:endParaRPr lang="en-US" dirty="0"/>
          </a:p>
          <a:p>
            <a:r>
              <a:rPr lang="en-US" b="1" dirty="0"/>
              <a:t>Description and Outcome: </a:t>
            </a:r>
            <a:r>
              <a:rPr lang="en-US" dirty="0"/>
              <a:t>Explore Problem-based Learning processes and develop a discipline-specific assignment.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95" y="4937004"/>
            <a:ext cx="2620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Topic 2</a:t>
            </a:r>
          </a:p>
          <a:p>
            <a:endParaRPr lang="en-US" dirty="0"/>
          </a:p>
          <a:p>
            <a:r>
              <a:rPr lang="en-US" b="1" dirty="0"/>
              <a:t>Description and Outcome</a:t>
            </a:r>
          </a:p>
        </p:txBody>
      </p:sp>
    </p:spTree>
    <p:extLst>
      <p:ext uri="{BB962C8B-B14F-4D97-AF65-F5344CB8AC3E}">
        <p14:creationId xmlns:p14="http://schemas.microsoft.com/office/powerpoint/2010/main" val="201936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0170" y="790689"/>
            <a:ext cx="6310814" cy="49675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Please take 5 minutes and respond to the following:</a:t>
            </a:r>
          </a:p>
          <a:p>
            <a:endParaRPr lang="en-US" dirty="0" smtClean="0"/>
          </a:p>
          <a:p>
            <a:r>
              <a:rPr lang="en-US" dirty="0" smtClean="0"/>
              <a:t>1) </a:t>
            </a:r>
            <a:r>
              <a:rPr lang="en-US" dirty="0"/>
              <a:t>What current resources or </a:t>
            </a:r>
            <a:r>
              <a:rPr lang="en-US" dirty="0" smtClean="0"/>
              <a:t>professional development for co-requisites is available at your institution? </a:t>
            </a:r>
          </a:p>
          <a:p>
            <a:pPr indent="0"/>
            <a:r>
              <a:rPr lang="en-US" dirty="0"/>
              <a:t>2</a:t>
            </a:r>
            <a:r>
              <a:rPr lang="en-US" dirty="0" smtClean="0"/>
              <a:t>) Using the “Session Topics” that were shared, list any additional “Session Topics” that would be relevant to a co-requisite professional development program at your institution.</a:t>
            </a:r>
          </a:p>
          <a:p>
            <a:pPr indent="0"/>
            <a:r>
              <a:rPr lang="en-US" dirty="0"/>
              <a:t>3</a:t>
            </a:r>
            <a:r>
              <a:rPr lang="en-US" dirty="0" smtClean="0"/>
              <a:t>) List who could build-out Sessions at your institution, and what modality option(s) would be most effective?</a:t>
            </a:r>
          </a:p>
          <a:p>
            <a:endParaRPr lang="en-US" dirty="0" smtClean="0"/>
          </a:p>
          <a:p>
            <a:r>
              <a:rPr lang="en-US" dirty="0"/>
              <a:t>5</a:t>
            </a:r>
            <a:r>
              <a:rPr lang="en-US" dirty="0" smtClean="0"/>
              <a:t> minutes Share Out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708" y="-1"/>
            <a:ext cx="4722462" cy="6858001"/>
          </a:xfrm>
        </p:spPr>
        <p:txBody>
          <a:bodyPr>
            <a:normAutofit/>
          </a:bodyPr>
          <a:lstStyle/>
          <a:p>
            <a:r>
              <a:rPr lang="en-US" dirty="0" smtClean="0"/>
              <a:t>Let’s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Expected Outcome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/>
              <a:t>Understand </a:t>
            </a:r>
            <a:r>
              <a:rPr lang="en-US" sz="2400" b="0" dirty="0"/>
              <a:t>the components of the professional  development framework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3026990"/>
              </p:ext>
            </p:extLst>
          </p:nvPr>
        </p:nvGraphicFramePr>
        <p:xfrm>
          <a:off x="1074738" y="1143000"/>
          <a:ext cx="10058400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5E4CB-C133-8746-AC5E-6C572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D28DA98-4044-49EC-87A7-244CA8BFE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515922"/>
              </p:ext>
            </p:extLst>
          </p:nvPr>
        </p:nvGraphicFramePr>
        <p:xfrm>
          <a:off x="189470" y="510540"/>
          <a:ext cx="11582400" cy="559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31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26850" y="6211888"/>
            <a:ext cx="565150" cy="407987"/>
          </a:xfrm>
          <a:prstGeom prst="rect">
            <a:avLst/>
          </a:prstGeom>
        </p:spPr>
        <p:txBody>
          <a:bodyPr/>
          <a:lstStyle/>
          <a:p>
            <a:fld id="{31EC62AD-1449-9143-8F26-15D729BEA7F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E746F7-A42F-4297-A96F-ED6D4AC56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326206"/>
              </p:ext>
            </p:extLst>
          </p:nvPr>
        </p:nvGraphicFramePr>
        <p:xfrm>
          <a:off x="836023" y="940526"/>
          <a:ext cx="10149840" cy="480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5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89DA5-32CF-3945-835A-99C6D6FDC7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6850" y="6211888"/>
            <a:ext cx="565150" cy="407987"/>
          </a:xfrm>
          <a:prstGeom prst="rect">
            <a:avLst/>
          </a:prstGeom>
        </p:spPr>
        <p:txBody>
          <a:bodyPr/>
          <a:lstStyle/>
          <a:p>
            <a:fld id="{31EC62AD-1449-9143-8F26-15D729BEA7F6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78F354-2B89-453D-8464-3CDF8A3F9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278552"/>
              </p:ext>
            </p:extLst>
          </p:nvPr>
        </p:nvGraphicFramePr>
        <p:xfrm>
          <a:off x="483326" y="1084217"/>
          <a:ext cx="10580913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43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0170" y="790689"/>
            <a:ext cx="6310814" cy="49675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Please take 5 minutes and respond to the following:</a:t>
            </a:r>
          </a:p>
          <a:p>
            <a:endParaRPr lang="en-US" sz="2200" dirty="0" smtClean="0"/>
          </a:p>
          <a:p>
            <a:r>
              <a:rPr lang="en-US" sz="2200" dirty="0" smtClean="0"/>
              <a:t>1) </a:t>
            </a:r>
            <a:r>
              <a:rPr lang="en-US" sz="2200" dirty="0"/>
              <a:t>What </a:t>
            </a:r>
            <a:r>
              <a:rPr lang="en-US" sz="2200" dirty="0" smtClean="0"/>
              <a:t>are the co-requisite program demographics of your institution? </a:t>
            </a:r>
          </a:p>
          <a:p>
            <a:pPr indent="0"/>
            <a:r>
              <a:rPr lang="en-US" sz="2200" dirty="0"/>
              <a:t>2</a:t>
            </a:r>
            <a:r>
              <a:rPr lang="en-US" sz="2200" dirty="0" smtClean="0"/>
              <a:t>) What are the success rates in your co-requisite program?</a:t>
            </a:r>
          </a:p>
          <a:p>
            <a:pPr indent="0"/>
            <a:r>
              <a:rPr lang="en-US" sz="2200" dirty="0"/>
              <a:t>3</a:t>
            </a:r>
            <a:r>
              <a:rPr lang="en-US" sz="2200" dirty="0" smtClean="0"/>
              <a:t>) What were the lessons learned during the pandemic regarding co-requisite program offerings, and how were those lessons used to make decisions for moving forward?</a:t>
            </a:r>
          </a:p>
          <a:p>
            <a:endParaRPr lang="en-US" sz="2200" dirty="0" smtClean="0"/>
          </a:p>
          <a:p>
            <a:r>
              <a:rPr lang="en-US" sz="2200" dirty="0"/>
              <a:t>5</a:t>
            </a:r>
            <a:r>
              <a:rPr lang="en-US" sz="2200" dirty="0" smtClean="0"/>
              <a:t> minutes Share Out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708" y="-1"/>
            <a:ext cx="4722462" cy="6858001"/>
          </a:xfrm>
        </p:spPr>
        <p:txBody>
          <a:bodyPr>
            <a:normAutofit/>
          </a:bodyPr>
          <a:lstStyle/>
          <a:p>
            <a:r>
              <a:rPr lang="en-US" dirty="0" smtClean="0"/>
              <a:t>Let’s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Expected Outcome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/>
              <a:t>Learn about HCC’s approach in using relevant data to inform </a:t>
            </a:r>
            <a:r>
              <a:rPr lang="en-US" sz="2400" b="0" dirty="0" smtClean="0"/>
              <a:t>decision-making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800" dirty="0"/>
              <a:t>Expected Outcome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/>
              <a:t>Explore student outcomes in co-requisite courses prior to and after professional development framework implementation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6318" y="1"/>
            <a:ext cx="5299364" cy="13581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900921" y="6563946"/>
            <a:ext cx="4390592" cy="8659"/>
          </a:xfrm>
          <a:custGeom>
            <a:avLst/>
            <a:gdLst/>
            <a:ahLst/>
            <a:cxnLst/>
            <a:rect l="l" t="t" r="r" b="b"/>
            <a:pathLst>
              <a:path w="6439534" h="12700">
                <a:moveTo>
                  <a:pt x="6438912" y="0"/>
                </a:moveTo>
                <a:lnTo>
                  <a:pt x="0" y="0"/>
                </a:lnTo>
                <a:lnTo>
                  <a:pt x="0" y="12179"/>
                </a:lnTo>
                <a:lnTo>
                  <a:pt x="6438912" y="12179"/>
                </a:lnTo>
                <a:lnTo>
                  <a:pt x="6438912" y="0"/>
                </a:lnTo>
                <a:close/>
              </a:path>
            </a:pathLst>
          </a:custGeom>
          <a:solidFill>
            <a:srgbClr val="63B1C1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4" name="object 4"/>
          <p:cNvSpPr txBox="1"/>
          <p:nvPr/>
        </p:nvSpPr>
        <p:spPr>
          <a:xfrm>
            <a:off x="3905250" y="2637385"/>
            <a:ext cx="2491220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Mid Semester Assessment Report</a:t>
            </a:r>
            <a:endParaRPr sz="1227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0921" y="2882438"/>
            <a:ext cx="4390159" cy="25977"/>
          </a:xfrm>
          <a:custGeom>
            <a:avLst/>
            <a:gdLst/>
            <a:ahLst/>
            <a:cxnLst/>
            <a:rect l="l" t="t" r="r" b="b"/>
            <a:pathLst>
              <a:path w="6438900" h="38100">
                <a:moveTo>
                  <a:pt x="6438900" y="0"/>
                </a:moveTo>
                <a:lnTo>
                  <a:pt x="0" y="0"/>
                </a:lnTo>
                <a:lnTo>
                  <a:pt x="0" y="38100"/>
                </a:lnTo>
                <a:lnTo>
                  <a:pt x="6438900" y="38100"/>
                </a:lnTo>
                <a:lnTo>
                  <a:pt x="643890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6" name="object 6"/>
          <p:cNvSpPr txBox="1"/>
          <p:nvPr/>
        </p:nvSpPr>
        <p:spPr>
          <a:xfrm>
            <a:off x="3905250" y="3013536"/>
            <a:ext cx="4325649" cy="14981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320378" indent="-155859">
              <a:lnSpc>
                <a:spcPts val="961"/>
              </a:lnSpc>
              <a:spcBef>
                <a:spcPts val="68"/>
              </a:spcBef>
              <a:buAutoNum type="arabicPeriod"/>
              <a:tabLst>
                <a:tab pos="320378" algn="l"/>
              </a:tabLst>
            </a:pPr>
            <a:r>
              <a:rPr sz="818" spc="-3" dirty="0">
                <a:latin typeface="Arial"/>
                <a:cs typeface="Arial"/>
              </a:rPr>
              <a:t>Faculty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identify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who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are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failing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jeopardy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failing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only.</a:t>
            </a:r>
            <a:endParaRPr sz="818" dirty="0">
              <a:latin typeface="Arial"/>
              <a:cs typeface="Arial"/>
            </a:endParaRPr>
          </a:p>
          <a:p>
            <a:pPr marL="320378" indent="-155859">
              <a:lnSpc>
                <a:spcPts val="941"/>
              </a:lnSpc>
              <a:buAutoNum type="arabicPeriod"/>
              <a:tabLst>
                <a:tab pos="320378" algn="l"/>
              </a:tabLst>
            </a:pPr>
            <a:r>
              <a:rPr sz="818" spc="-3" dirty="0">
                <a:latin typeface="Arial"/>
                <a:cs typeface="Arial"/>
              </a:rPr>
              <a:t>Faculty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conduct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a</a:t>
            </a:r>
            <a:r>
              <a:rPr sz="818" spc="-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conference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with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each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student.</a:t>
            </a:r>
            <a:endParaRPr sz="818" dirty="0">
              <a:latin typeface="Arial"/>
              <a:cs typeface="Arial"/>
            </a:endParaRPr>
          </a:p>
          <a:p>
            <a:pPr marL="320378" marR="458920" indent="-155859">
              <a:lnSpc>
                <a:spcPts val="941"/>
              </a:lnSpc>
              <a:spcBef>
                <a:spcPts val="44"/>
              </a:spcBef>
              <a:buAutoNum type="arabicPeriod"/>
              <a:tabLst>
                <a:tab pos="320378" algn="l"/>
              </a:tabLst>
            </a:pPr>
            <a:r>
              <a:rPr sz="818" spc="-3" dirty="0">
                <a:latin typeface="Arial"/>
                <a:cs typeface="Arial"/>
              </a:rPr>
              <a:t>Faculty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complete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a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Mid-Semester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Assessment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each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PeopleSoft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(due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one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week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after mid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semester).</a:t>
            </a:r>
            <a:endParaRPr sz="818" dirty="0">
              <a:latin typeface="Arial"/>
              <a:cs typeface="Arial"/>
            </a:endParaRPr>
          </a:p>
          <a:p>
            <a:pPr marL="320378" indent="-155859">
              <a:lnSpc>
                <a:spcPts val="897"/>
              </a:lnSpc>
              <a:buAutoNum type="arabicPeriod"/>
              <a:tabLst>
                <a:tab pos="320378" algn="l"/>
              </a:tabLst>
            </a:pP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Mid-Semester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Assessment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automatically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emailed</a:t>
            </a:r>
            <a:r>
              <a:rPr sz="818" dirty="0">
                <a:latin typeface="Arial"/>
                <a:cs typeface="Arial"/>
              </a:rPr>
              <a:t> to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each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student.</a:t>
            </a:r>
            <a:endParaRPr sz="818" dirty="0">
              <a:latin typeface="Arial"/>
              <a:cs typeface="Arial"/>
            </a:endParaRPr>
          </a:p>
          <a:p>
            <a:pPr marL="320378" marR="148067" indent="-155859">
              <a:lnSpc>
                <a:spcPts val="941"/>
              </a:lnSpc>
              <a:spcBef>
                <a:spcPts val="44"/>
              </a:spcBef>
              <a:buAutoNum type="arabicPeriod"/>
              <a:tabLst>
                <a:tab pos="320378" algn="l"/>
              </a:tabLst>
            </a:pP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also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receive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invitation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to a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Mid-Semester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Reset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Workshop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hosted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by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Advising 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attend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workshop.</a:t>
            </a:r>
            <a:endParaRPr sz="818" dirty="0">
              <a:latin typeface="Arial"/>
              <a:cs typeface="Arial"/>
            </a:endParaRPr>
          </a:p>
          <a:p>
            <a:pPr marL="8659" marR="3464">
              <a:lnSpc>
                <a:spcPct val="114999"/>
              </a:lnSpc>
              <a:spcBef>
                <a:spcPts val="740"/>
              </a:spcBef>
            </a:pPr>
            <a:r>
              <a:rPr sz="818" dirty="0">
                <a:latin typeface="Arial"/>
                <a:cs typeface="Arial"/>
              </a:rPr>
              <a:t>It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purpose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this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Mid-Semester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Assessment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Process</a:t>
            </a:r>
            <a:r>
              <a:rPr sz="818" dirty="0">
                <a:latin typeface="Arial"/>
                <a:cs typeface="Arial"/>
              </a:rPr>
              <a:t> to </a:t>
            </a:r>
            <a:r>
              <a:rPr sz="818" spc="-3" dirty="0">
                <a:latin typeface="Arial"/>
                <a:cs typeface="Arial"/>
              </a:rPr>
              <a:t>connect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with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students 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before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fail.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However,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who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fail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Coreq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despite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this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formal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intervention 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process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and/or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other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mechanisms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already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place,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there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Process.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5250" y="4810125"/>
            <a:ext cx="1601932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End</a:t>
            </a:r>
            <a:r>
              <a:rPr sz="1227" b="1" spc="-14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of</a:t>
            </a:r>
            <a:r>
              <a:rPr sz="1227" b="1" spc="-7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Course</a:t>
            </a:r>
            <a:r>
              <a:rPr sz="1227" b="1" spc="-1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Report</a:t>
            </a:r>
            <a:endParaRPr sz="1227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0921" y="5081154"/>
            <a:ext cx="4390159" cy="25977"/>
          </a:xfrm>
          <a:custGeom>
            <a:avLst/>
            <a:gdLst/>
            <a:ahLst/>
            <a:cxnLst/>
            <a:rect l="l" t="t" r="r" b="b"/>
            <a:pathLst>
              <a:path w="6438900" h="38100">
                <a:moveTo>
                  <a:pt x="6438900" y="0"/>
                </a:moveTo>
                <a:lnTo>
                  <a:pt x="0" y="0"/>
                </a:lnTo>
                <a:lnTo>
                  <a:pt x="0" y="38100"/>
                </a:lnTo>
                <a:lnTo>
                  <a:pt x="6438900" y="38100"/>
                </a:lnTo>
                <a:lnTo>
                  <a:pt x="643890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9" name="object 9"/>
          <p:cNvSpPr txBox="1"/>
          <p:nvPr/>
        </p:nvSpPr>
        <p:spPr>
          <a:xfrm>
            <a:off x="4022148" y="5212253"/>
            <a:ext cx="4145540" cy="722371"/>
          </a:xfrm>
          <a:prstGeom prst="rect">
            <a:avLst/>
          </a:prstGeom>
        </p:spPr>
        <p:txBody>
          <a:bodyPr vert="horz" wrap="square" lIns="0" tIns="16885" rIns="0" bIns="0" rtlCol="0">
            <a:spAutoFit/>
          </a:bodyPr>
          <a:lstStyle/>
          <a:p>
            <a:pPr marL="203483" marR="119492" indent="-194824">
              <a:lnSpc>
                <a:spcPts val="941"/>
              </a:lnSpc>
              <a:spcBef>
                <a:spcPts val="133"/>
              </a:spcBef>
              <a:buAutoNum type="arabicPeriod"/>
              <a:tabLst>
                <a:tab pos="203050" algn="l"/>
                <a:tab pos="203483" algn="l"/>
              </a:tabLst>
            </a:pPr>
            <a:r>
              <a:rPr sz="818" spc="-3" dirty="0">
                <a:latin typeface="Arial"/>
                <a:cs typeface="Arial"/>
              </a:rPr>
              <a:t>End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 form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available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on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People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Soft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failing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after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grades are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submitted.</a:t>
            </a:r>
            <a:endParaRPr sz="818" dirty="0">
              <a:latin typeface="Arial"/>
              <a:cs typeface="Arial"/>
            </a:endParaRPr>
          </a:p>
          <a:p>
            <a:pPr marL="203483" indent="-194824">
              <a:lnSpc>
                <a:spcPts val="897"/>
              </a:lnSpc>
              <a:buAutoNum type="arabicPeriod"/>
              <a:tabLst>
                <a:tab pos="203050" algn="l"/>
                <a:tab pos="203483" algn="l"/>
              </a:tabLst>
            </a:pPr>
            <a:r>
              <a:rPr sz="818" spc="-3" dirty="0">
                <a:latin typeface="Arial"/>
                <a:cs typeface="Arial"/>
              </a:rPr>
              <a:t>Faculty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complete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form.</a:t>
            </a:r>
            <a:endParaRPr sz="818" dirty="0">
              <a:latin typeface="Arial"/>
              <a:cs typeface="Arial"/>
            </a:endParaRPr>
          </a:p>
          <a:p>
            <a:pPr marL="203483" indent="-194824">
              <a:lnSpc>
                <a:spcPts val="941"/>
              </a:lnSpc>
              <a:buAutoNum type="arabicPeriod"/>
              <a:tabLst>
                <a:tab pos="203050" algn="l"/>
                <a:tab pos="203483" algn="l"/>
              </a:tabLst>
            </a:pP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emailed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form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Individualized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Plan.</a:t>
            </a:r>
            <a:endParaRPr sz="818" dirty="0">
              <a:latin typeface="Arial"/>
              <a:cs typeface="Arial"/>
            </a:endParaRPr>
          </a:p>
          <a:p>
            <a:pPr marL="203483" indent="-194824">
              <a:lnSpc>
                <a:spcPts val="941"/>
              </a:lnSpc>
              <a:buAutoNum type="arabicPeriod"/>
              <a:tabLst>
                <a:tab pos="203050" algn="l"/>
                <a:tab pos="203483" algn="l"/>
              </a:tabLst>
            </a:pP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follow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up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with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advisement</a:t>
            </a:r>
            <a:r>
              <a:rPr sz="818" dirty="0">
                <a:latin typeface="Arial"/>
                <a:cs typeface="Arial"/>
              </a:rPr>
              <a:t> to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go over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their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Individualized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Plan.</a:t>
            </a:r>
            <a:endParaRPr sz="818" dirty="0">
              <a:latin typeface="Arial"/>
              <a:cs typeface="Arial"/>
            </a:endParaRPr>
          </a:p>
          <a:p>
            <a:pPr marL="203483" indent="-194824">
              <a:lnSpc>
                <a:spcPts val="961"/>
              </a:lnSpc>
              <a:buAutoNum type="arabicPeriod"/>
              <a:tabLst>
                <a:tab pos="203050" algn="l"/>
                <a:tab pos="203483" algn="l"/>
              </a:tabLst>
            </a:pPr>
            <a:r>
              <a:rPr sz="818" dirty="0">
                <a:latin typeface="Arial"/>
                <a:cs typeface="Arial"/>
              </a:rPr>
              <a:t>We </a:t>
            </a:r>
            <a:r>
              <a:rPr sz="818" spc="-3" dirty="0">
                <a:latin typeface="Arial"/>
                <a:cs typeface="Arial"/>
              </a:rPr>
              <a:t>are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stages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testing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this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plan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need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your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participation.</a:t>
            </a:r>
            <a:endParaRPr sz="818" dirty="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282814"/>
              </p:ext>
            </p:extLst>
          </p:nvPr>
        </p:nvGraphicFramePr>
        <p:xfrm>
          <a:off x="3031524" y="123374"/>
          <a:ext cx="6013622" cy="2514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3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272">
                <a:tc>
                  <a:txBody>
                    <a:bodyPr/>
                    <a:lstStyle/>
                    <a:p>
                      <a:pPr marL="76835" algn="ctr">
                        <a:lnSpc>
                          <a:spcPts val="3165"/>
                        </a:lnSpc>
                      </a:pPr>
                      <a:r>
                        <a:rPr sz="1900" b="1" i="1" spc="-55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Corequisite</a:t>
                      </a:r>
                      <a:r>
                        <a:rPr sz="1900" b="1" i="1" spc="-114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900" b="1" i="1" spc="-50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Remediation</a:t>
                      </a:r>
                      <a:r>
                        <a:rPr sz="1900" b="1" i="1" spc="-100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900" b="1" i="1" spc="-55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Process</a:t>
                      </a:r>
                      <a:endParaRPr sz="19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CD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160"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i="1" spc="35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200" b="1" i="1" spc="145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b="1" i="1" spc="60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Compliance</a:t>
                      </a:r>
                      <a:r>
                        <a:rPr sz="1200" b="1" i="1" spc="140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b="1" i="1" spc="50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1200" b="1" i="1" spc="145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b="1" i="1" spc="60" dirty="0">
                          <a:solidFill>
                            <a:srgbClr val="001F5F"/>
                          </a:solidFill>
                          <a:latin typeface="Gill Sans MT"/>
                          <a:cs typeface="Gill Sans MT"/>
                        </a:rPr>
                        <a:t>HB2223</a:t>
                      </a:r>
                      <a:endParaRPr sz="1200" dirty="0">
                        <a:latin typeface="Gill Sans MT"/>
                        <a:cs typeface="Gill Sans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stated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HB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2223: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1750" marR="24130">
                        <a:lnSpc>
                          <a:spcPct val="114999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fails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satisfactorily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complete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freshman-level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described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Subsection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(c), </a:t>
                      </a:r>
                      <a:r>
                        <a:rPr sz="8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the institution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higher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education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shall: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1750" marR="98425" indent="42545">
                        <a:lnSpc>
                          <a:spcPct val="114999"/>
                        </a:lnSpc>
                        <a:buAutoNum type="arabicParenBoth"/>
                        <a:tabLst>
                          <a:tab pos="303530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review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developed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under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51.335(a)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and,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necessary,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work </a:t>
                      </a:r>
                      <a:r>
                        <a:rPr sz="8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with the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to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revise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plan;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and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1750" marR="48260" indent="42545">
                        <a:lnSpc>
                          <a:spcPct val="114999"/>
                        </a:lnSpc>
                        <a:buAutoNum type="arabicParenBoth"/>
                        <a:tabLst>
                          <a:tab pos="304165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offer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range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competency-based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education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programs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to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assist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student </a:t>
                      </a:r>
                      <a:r>
                        <a:rPr sz="8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becoming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ready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perform freshman-level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academic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coursework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applicable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355"/>
                        </a:lnSpc>
                        <a:spcBef>
                          <a:spcPts val="21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subject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area.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069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507749" y="512271"/>
            <a:ext cx="3192607" cy="62345"/>
          </a:xfrm>
          <a:custGeom>
            <a:avLst/>
            <a:gdLst/>
            <a:ahLst/>
            <a:cxnLst/>
            <a:rect l="l" t="t" r="r" b="b"/>
            <a:pathLst>
              <a:path w="4682490" h="91440">
                <a:moveTo>
                  <a:pt x="4682490" y="0"/>
                </a:moveTo>
                <a:lnTo>
                  <a:pt x="0" y="0"/>
                </a:lnTo>
                <a:lnTo>
                  <a:pt x="0" y="91440"/>
                </a:lnTo>
                <a:lnTo>
                  <a:pt x="4682490" y="91440"/>
                </a:lnTo>
                <a:lnTo>
                  <a:pt x="468249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3446318" y="0"/>
            <a:ext cx="0" cy="832308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25977">
              <a:spcBef>
                <a:spcPts val="10"/>
              </a:spcBef>
            </a:pPr>
            <a:fld id="{81D60167-4931-47E6-BA6A-407CBD079E47}" type="slidenum">
              <a:rPr dirty="0"/>
              <a:pPr marL="25977">
                <a:spcBef>
                  <a:spcPts val="10"/>
                </a:spcBef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79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03566" y="752294"/>
            <a:ext cx="7889965" cy="969963"/>
          </a:xfrm>
        </p:spPr>
        <p:txBody>
          <a:bodyPr>
            <a:normAutofit/>
          </a:bodyPr>
          <a:lstStyle/>
          <a:p>
            <a:r>
              <a:rPr lang="en-US" dirty="0" smtClean="0"/>
              <a:t>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9818" y="1401332"/>
            <a:ext cx="11682358" cy="5339102"/>
          </a:xfrm>
        </p:spPr>
        <p:txBody>
          <a:bodyPr anchor="ctr">
            <a:noAutofit/>
          </a:bodyPr>
          <a:lstStyle/>
          <a:p>
            <a:pPr indent="0">
              <a:spcBef>
                <a:spcPts val="1200"/>
              </a:spcBef>
            </a:pPr>
            <a:r>
              <a:rPr lang="en-US" dirty="0" smtClean="0"/>
              <a:t>•</a:t>
            </a:r>
            <a:r>
              <a:rPr lang="en-US" sz="2400" dirty="0" smtClean="0"/>
              <a:t>Understand </a:t>
            </a:r>
            <a:r>
              <a:rPr lang="en-US" sz="2400" dirty="0"/>
              <a:t>the components of the professional </a:t>
            </a:r>
            <a:r>
              <a:rPr lang="en-US" sz="2400" dirty="0" smtClean="0"/>
              <a:t> development  framework</a:t>
            </a:r>
            <a:endParaRPr lang="en-US" sz="2400" dirty="0"/>
          </a:p>
          <a:p>
            <a:pPr indent="0">
              <a:spcBef>
                <a:spcPts val="1200"/>
              </a:spcBef>
            </a:pPr>
            <a:r>
              <a:rPr lang="en-US" sz="2400" dirty="0" smtClean="0"/>
              <a:t>•Learn </a:t>
            </a:r>
            <a:r>
              <a:rPr lang="en-US" sz="2400" dirty="0"/>
              <a:t>about HCC’s approach in using relevant data to inform decision-making</a:t>
            </a:r>
          </a:p>
          <a:p>
            <a:pPr indent="0">
              <a:spcBef>
                <a:spcPts val="1200"/>
              </a:spcBef>
            </a:pPr>
            <a:r>
              <a:rPr lang="en-US" sz="2400" dirty="0" smtClean="0"/>
              <a:t>•Explore </a:t>
            </a:r>
            <a:r>
              <a:rPr lang="en-US" sz="2400" dirty="0"/>
              <a:t>student outcomes in co-requisite courses prior to and after professional development framework implementation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4" y="1936785"/>
            <a:ext cx="7471954" cy="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0921" y="1075979"/>
            <a:ext cx="4390159" cy="25977"/>
          </a:xfrm>
          <a:custGeom>
            <a:avLst/>
            <a:gdLst/>
            <a:ahLst/>
            <a:cxnLst/>
            <a:rect l="l" t="t" r="r" b="b"/>
            <a:pathLst>
              <a:path w="6438900" h="38100">
                <a:moveTo>
                  <a:pt x="6438900" y="0"/>
                </a:moveTo>
                <a:lnTo>
                  <a:pt x="0" y="0"/>
                </a:lnTo>
                <a:lnTo>
                  <a:pt x="0" y="38100"/>
                </a:lnTo>
                <a:lnTo>
                  <a:pt x="6438900" y="38100"/>
                </a:lnTo>
                <a:lnTo>
                  <a:pt x="643890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3" name="object 3"/>
          <p:cNvSpPr/>
          <p:nvPr/>
        </p:nvSpPr>
        <p:spPr>
          <a:xfrm>
            <a:off x="3900921" y="2587855"/>
            <a:ext cx="4390159" cy="25977"/>
          </a:xfrm>
          <a:custGeom>
            <a:avLst/>
            <a:gdLst/>
            <a:ahLst/>
            <a:cxnLst/>
            <a:rect l="l" t="t" r="r" b="b"/>
            <a:pathLst>
              <a:path w="6438900" h="38100">
                <a:moveTo>
                  <a:pt x="6438900" y="0"/>
                </a:moveTo>
                <a:lnTo>
                  <a:pt x="0" y="0"/>
                </a:lnTo>
                <a:lnTo>
                  <a:pt x="0" y="38100"/>
                </a:lnTo>
                <a:lnTo>
                  <a:pt x="6438900" y="38100"/>
                </a:lnTo>
                <a:lnTo>
                  <a:pt x="643890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4" name="object 4"/>
          <p:cNvSpPr txBox="1"/>
          <p:nvPr/>
        </p:nvSpPr>
        <p:spPr>
          <a:xfrm>
            <a:off x="3905250" y="239976"/>
            <a:ext cx="4262870" cy="5901412"/>
          </a:xfrm>
          <a:prstGeom prst="rect">
            <a:avLst/>
          </a:prstGeom>
        </p:spPr>
        <p:txBody>
          <a:bodyPr vert="horz" wrap="square" lIns="0" tIns="19483" rIns="0" bIns="0" rtlCol="0">
            <a:spAutoFit/>
          </a:bodyPr>
          <a:lstStyle/>
          <a:p>
            <a:pPr marL="8659">
              <a:spcBef>
                <a:spcPts val="153"/>
              </a:spcBef>
            </a:pPr>
            <a:r>
              <a:rPr sz="955" b="1" spc="-3" dirty="0">
                <a:solidFill>
                  <a:srgbClr val="106F82"/>
                </a:solidFill>
                <a:latin typeface="Gill Sans MT"/>
                <a:cs typeface="Gill Sans MT"/>
              </a:rPr>
              <a:t>COREQUISITE REMEDIATION</a:t>
            </a:r>
            <a:r>
              <a:rPr sz="955" b="1" dirty="0">
                <a:solidFill>
                  <a:srgbClr val="106F82"/>
                </a:solidFill>
                <a:latin typeface="Gill Sans MT"/>
                <a:cs typeface="Gill Sans MT"/>
              </a:rPr>
              <a:t> </a:t>
            </a:r>
            <a:r>
              <a:rPr sz="955" b="1" spc="-3" dirty="0">
                <a:solidFill>
                  <a:srgbClr val="106F82"/>
                </a:solidFill>
                <a:latin typeface="Gill Sans MT"/>
                <a:cs typeface="Gill Sans MT"/>
              </a:rPr>
              <a:t>PROCESS</a:t>
            </a:r>
            <a:endParaRPr sz="955" dirty="0">
              <a:latin typeface="Gill Sans MT"/>
              <a:cs typeface="Gill Sans MT"/>
            </a:endParaRPr>
          </a:p>
          <a:p>
            <a:pPr marL="8659">
              <a:spcBef>
                <a:spcPts val="75"/>
              </a:spcBef>
            </a:pPr>
            <a:r>
              <a:rPr sz="818" i="1" dirty="0">
                <a:solidFill>
                  <a:srgbClr val="331D01"/>
                </a:solidFill>
                <a:latin typeface="Arial"/>
                <a:cs typeface="Arial"/>
              </a:rPr>
              <a:t>In</a:t>
            </a:r>
            <a:r>
              <a:rPr sz="818" i="1" spc="-14" dirty="0">
                <a:solidFill>
                  <a:srgbClr val="331D01"/>
                </a:solidFill>
                <a:latin typeface="Arial"/>
                <a:cs typeface="Arial"/>
              </a:rPr>
              <a:t> </a:t>
            </a:r>
            <a:r>
              <a:rPr sz="818" i="1" spc="-3" dirty="0">
                <a:solidFill>
                  <a:srgbClr val="331D01"/>
                </a:solidFill>
                <a:latin typeface="Arial"/>
                <a:cs typeface="Arial"/>
              </a:rPr>
              <a:t>Compliance</a:t>
            </a:r>
            <a:r>
              <a:rPr sz="818" i="1" spc="-10" dirty="0">
                <a:solidFill>
                  <a:srgbClr val="331D01"/>
                </a:solidFill>
                <a:latin typeface="Arial"/>
                <a:cs typeface="Arial"/>
              </a:rPr>
              <a:t> </a:t>
            </a:r>
            <a:r>
              <a:rPr sz="818" i="1" spc="-3" dirty="0">
                <a:solidFill>
                  <a:srgbClr val="331D01"/>
                </a:solidFill>
                <a:latin typeface="Arial"/>
                <a:cs typeface="Arial"/>
              </a:rPr>
              <a:t>with</a:t>
            </a:r>
            <a:r>
              <a:rPr sz="818" i="1" spc="-10" dirty="0">
                <a:solidFill>
                  <a:srgbClr val="331D01"/>
                </a:solidFill>
                <a:latin typeface="Arial"/>
                <a:cs typeface="Arial"/>
              </a:rPr>
              <a:t> </a:t>
            </a:r>
            <a:r>
              <a:rPr sz="818" i="1" spc="-3" dirty="0">
                <a:solidFill>
                  <a:srgbClr val="331D01"/>
                </a:solidFill>
                <a:latin typeface="Arial"/>
                <a:cs typeface="Arial"/>
              </a:rPr>
              <a:t>HB2223</a:t>
            </a:r>
            <a:endParaRPr sz="81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86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989" dirty="0">
              <a:latin typeface="Arial"/>
              <a:cs typeface="Arial"/>
            </a:endParaRPr>
          </a:p>
          <a:p>
            <a:pPr marL="8659"/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Individual</a:t>
            </a:r>
            <a:r>
              <a:rPr sz="1227" b="1" spc="-24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dirty="0">
                <a:solidFill>
                  <a:srgbClr val="001F5F"/>
                </a:solidFill>
                <a:latin typeface="Gill Sans MT"/>
                <a:cs typeface="Gill Sans MT"/>
              </a:rPr>
              <a:t>Study</a:t>
            </a:r>
            <a:r>
              <a:rPr sz="1227" b="1" spc="-2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Plan</a:t>
            </a:r>
            <a:endParaRPr sz="1227" dirty="0">
              <a:latin typeface="Gill Sans MT"/>
              <a:cs typeface="Gill Sans MT"/>
            </a:endParaRPr>
          </a:p>
          <a:p>
            <a:pPr>
              <a:spcBef>
                <a:spcPts val="20"/>
              </a:spcBef>
            </a:pPr>
            <a:endParaRPr sz="1500" dirty="0">
              <a:latin typeface="Gill Sans MT"/>
              <a:cs typeface="Gill Sans MT"/>
            </a:endParaRPr>
          </a:p>
          <a:p>
            <a:pPr marL="281413" marR="187897" indent="-155859">
              <a:lnSpc>
                <a:spcPts val="941"/>
              </a:lnSpc>
              <a:buAutoNum type="arabicPeriod"/>
              <a:tabLst>
                <a:tab pos="281413" algn="l"/>
              </a:tabLst>
            </a:pPr>
            <a:r>
              <a:rPr sz="818" spc="-3" dirty="0">
                <a:latin typeface="Arial"/>
                <a:cs typeface="Arial"/>
              </a:rPr>
              <a:t>ISP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available</a:t>
            </a:r>
            <a:r>
              <a:rPr sz="818" dirty="0">
                <a:latin typeface="Arial"/>
                <a:cs typeface="Arial"/>
              </a:rPr>
              <a:t> in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People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Soft for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failing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after final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grades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have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been </a:t>
            </a:r>
            <a:r>
              <a:rPr sz="818" spc="-215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entered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(EOC)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 has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been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completed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faculty.*</a:t>
            </a:r>
            <a:endParaRPr sz="818" dirty="0">
              <a:latin typeface="Arial"/>
              <a:cs typeface="Arial"/>
            </a:endParaRPr>
          </a:p>
          <a:p>
            <a:pPr marL="281413" marR="3464" indent="-155859">
              <a:lnSpc>
                <a:spcPts val="941"/>
              </a:lnSpc>
              <a:buAutoNum type="arabicPeriod"/>
              <a:tabLst>
                <a:tab pos="281413" algn="l"/>
              </a:tabLst>
            </a:pPr>
            <a:r>
              <a:rPr sz="818" spc="-3" dirty="0">
                <a:latin typeface="Arial"/>
                <a:cs typeface="Arial"/>
              </a:rPr>
              <a:t>ISP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attached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to </a:t>
            </a:r>
            <a:r>
              <a:rPr sz="818" spc="-3" dirty="0">
                <a:latin typeface="Arial"/>
                <a:cs typeface="Arial"/>
              </a:rPr>
              <a:t>Student’s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PeopleSoft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Profile,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which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can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accessed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subsequent </a:t>
            </a:r>
            <a:r>
              <a:rPr sz="818" spc="-215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corequisite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faculty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advisors.</a:t>
            </a:r>
            <a:endParaRPr sz="818" dirty="0">
              <a:latin typeface="Arial"/>
              <a:cs typeface="Arial"/>
            </a:endParaRPr>
          </a:p>
          <a:p>
            <a:pPr marL="281413" indent="-155859">
              <a:lnSpc>
                <a:spcPts val="897"/>
              </a:lnSpc>
              <a:buAutoNum type="arabicPeriod"/>
              <a:tabLst>
                <a:tab pos="281413" algn="l"/>
              </a:tabLst>
            </a:pPr>
            <a:r>
              <a:rPr sz="818" spc="-3" dirty="0">
                <a:latin typeface="Arial"/>
                <a:cs typeface="Arial"/>
              </a:rPr>
              <a:t>Advisor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 meet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review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ISP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options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determine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next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steps.</a:t>
            </a:r>
            <a:endParaRPr sz="818" dirty="0">
              <a:latin typeface="Arial"/>
              <a:cs typeface="Arial"/>
            </a:endParaRPr>
          </a:p>
          <a:p>
            <a:pPr marL="281413" indent="-155859">
              <a:lnSpc>
                <a:spcPts val="961"/>
              </a:lnSpc>
              <a:buAutoNum type="arabicPeriod"/>
              <a:tabLst>
                <a:tab pos="281413" algn="l"/>
              </a:tabLst>
            </a:pP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progress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monitored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recorded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on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ISP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current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corequisite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faculty.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784" dirty="0">
              <a:latin typeface="Arial"/>
              <a:cs typeface="Arial"/>
            </a:endParaRPr>
          </a:p>
          <a:p>
            <a:pPr marL="8659"/>
            <a:r>
              <a:rPr sz="818" spc="-3" dirty="0">
                <a:latin typeface="Arial"/>
                <a:cs typeface="Arial"/>
              </a:rPr>
              <a:t>*Without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EOC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Report,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no ISP</a:t>
            </a:r>
            <a:r>
              <a:rPr sz="818" spc="-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can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generated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24"/>
              </a:spcBef>
            </a:pPr>
            <a:endParaRPr sz="989" dirty="0">
              <a:latin typeface="Arial"/>
              <a:cs typeface="Arial"/>
            </a:endParaRPr>
          </a:p>
          <a:p>
            <a:pPr marL="8659"/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Sample Message</a:t>
            </a:r>
            <a:r>
              <a:rPr sz="1227" b="1" dirty="0">
                <a:solidFill>
                  <a:srgbClr val="001F5F"/>
                </a:solidFill>
                <a:latin typeface="Gill Sans MT"/>
                <a:cs typeface="Gill Sans MT"/>
              </a:rPr>
              <a:t> to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dirty="0">
                <a:solidFill>
                  <a:srgbClr val="001F5F"/>
                </a:solidFill>
                <a:latin typeface="Gill Sans MT"/>
                <a:cs typeface="Gill Sans MT"/>
              </a:rPr>
              <a:t>the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 Faculty and Student</a:t>
            </a:r>
            <a:endParaRPr sz="1227" dirty="0">
              <a:latin typeface="Gill Sans MT"/>
              <a:cs typeface="Gill Sans MT"/>
            </a:endParaRPr>
          </a:p>
          <a:p>
            <a:pPr marL="58447" marR="2512368">
              <a:lnSpc>
                <a:spcPct val="156700"/>
              </a:lnSpc>
              <a:spcBef>
                <a:spcPts val="592"/>
              </a:spcBef>
            </a:pP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Mid-Semester Assessment Report </a:t>
            </a:r>
            <a:r>
              <a:rPr sz="818" b="1" spc="-21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(FacultyEmail)</a:t>
            </a:r>
            <a:endParaRPr sz="818" dirty="0">
              <a:latin typeface="Arial"/>
              <a:cs typeface="Arial"/>
            </a:endParaRPr>
          </a:p>
          <a:p>
            <a:pPr marL="58447">
              <a:lnSpc>
                <a:spcPts val="961"/>
              </a:lnSpc>
              <a:spcBef>
                <a:spcPts val="552"/>
              </a:spcBef>
            </a:pPr>
            <a:r>
              <a:rPr sz="818" spc="-3" dirty="0">
                <a:latin typeface="Arial"/>
                <a:cs typeface="Arial"/>
              </a:rPr>
              <a:t>Dear</a:t>
            </a:r>
            <a:r>
              <a:rPr sz="818" spc="-17" dirty="0">
                <a:latin typeface="Arial"/>
                <a:cs typeface="Arial"/>
              </a:rPr>
              <a:t> </a:t>
            </a:r>
            <a:r>
              <a:rPr sz="818" spc="-3" dirty="0">
                <a:solidFill>
                  <a:srgbClr val="142E34"/>
                </a:solidFill>
                <a:latin typeface="Arial"/>
                <a:cs typeface="Arial"/>
              </a:rPr>
              <a:t>Lastname,</a:t>
            </a:r>
            <a:r>
              <a:rPr sz="818" spc="-14" dirty="0">
                <a:solidFill>
                  <a:srgbClr val="142E34"/>
                </a:solidFill>
                <a:latin typeface="Arial"/>
                <a:cs typeface="Arial"/>
              </a:rPr>
              <a:t> </a:t>
            </a:r>
            <a:r>
              <a:rPr sz="818" spc="-3" dirty="0">
                <a:solidFill>
                  <a:srgbClr val="142E34"/>
                </a:solidFill>
                <a:latin typeface="Arial"/>
                <a:cs typeface="Arial"/>
              </a:rPr>
              <a:t>Firstname</a:t>
            </a:r>
            <a:r>
              <a:rPr sz="818" spc="-3" dirty="0">
                <a:latin typeface="Arial"/>
                <a:cs typeface="Arial"/>
              </a:rPr>
              <a:t>,</a:t>
            </a:r>
            <a:endParaRPr sz="818" dirty="0">
              <a:latin typeface="Arial"/>
              <a:cs typeface="Arial"/>
            </a:endParaRPr>
          </a:p>
          <a:p>
            <a:pPr marL="58447" marR="156725">
              <a:lnSpc>
                <a:spcPts val="941"/>
              </a:lnSpc>
              <a:spcBef>
                <a:spcPts val="44"/>
              </a:spcBef>
            </a:pPr>
            <a:r>
              <a:rPr sz="818" spc="-3" dirty="0">
                <a:latin typeface="Arial"/>
                <a:cs typeface="Arial"/>
              </a:rPr>
              <a:t>Your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Mid-semester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Assessment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Lastname, Firstname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(#########)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has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been </a:t>
            </a:r>
            <a:r>
              <a:rPr sz="818" spc="-215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received.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682" dirty="0">
              <a:latin typeface="Arial"/>
              <a:cs typeface="Arial"/>
            </a:endParaRPr>
          </a:p>
          <a:p>
            <a:pPr marL="58447">
              <a:spcBef>
                <a:spcPts val="3"/>
              </a:spcBef>
            </a:pPr>
            <a:r>
              <a:rPr sz="750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https://sample</a:t>
            </a:r>
            <a:r>
              <a:rPr sz="750" u="sng" spc="-2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750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link</a:t>
            </a:r>
            <a:endParaRPr sz="750" dirty="0"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750" dirty="0">
              <a:latin typeface="Arial"/>
              <a:cs typeface="Arial"/>
            </a:endParaRPr>
          </a:p>
          <a:p>
            <a:pPr marL="58447"/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(Student</a:t>
            </a:r>
            <a:r>
              <a:rPr sz="818" b="1" spc="-4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Email)</a:t>
            </a:r>
            <a:endParaRPr sz="818" dirty="0">
              <a:latin typeface="Arial"/>
              <a:cs typeface="Arial"/>
            </a:endParaRPr>
          </a:p>
          <a:p>
            <a:pPr marL="58447">
              <a:spcBef>
                <a:spcPts val="552"/>
              </a:spcBef>
            </a:pPr>
            <a:r>
              <a:rPr sz="818" spc="-3" dirty="0">
                <a:latin typeface="Arial"/>
                <a:cs typeface="Arial"/>
              </a:rPr>
              <a:t>Dear</a:t>
            </a:r>
            <a:r>
              <a:rPr sz="818" spc="-24" dirty="0">
                <a:latin typeface="Arial"/>
                <a:cs typeface="Arial"/>
              </a:rPr>
              <a:t> </a:t>
            </a:r>
            <a:r>
              <a:rPr sz="818" spc="-3" dirty="0">
                <a:solidFill>
                  <a:srgbClr val="142E34"/>
                </a:solidFill>
                <a:latin typeface="Arial"/>
                <a:cs typeface="Arial"/>
              </a:rPr>
              <a:t>Firstname</a:t>
            </a:r>
            <a:r>
              <a:rPr sz="818" spc="-3" dirty="0">
                <a:latin typeface="Arial"/>
                <a:cs typeface="Arial"/>
              </a:rPr>
              <a:t>,</a:t>
            </a:r>
            <a:endParaRPr sz="818" dirty="0">
              <a:latin typeface="Arial"/>
              <a:cs typeface="Arial"/>
            </a:endParaRPr>
          </a:p>
          <a:p>
            <a:pPr marL="58447" marR="258900">
              <a:lnSpc>
                <a:spcPct val="114999"/>
              </a:lnSpc>
            </a:pP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following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important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message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was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to </a:t>
            </a:r>
            <a:r>
              <a:rPr sz="818" spc="-3" dirty="0">
                <a:latin typeface="Arial"/>
                <a:cs typeface="Arial"/>
              </a:rPr>
              <a:t>your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Message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Center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requires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your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immediate attention:</a:t>
            </a:r>
            <a:endParaRPr sz="818" dirty="0">
              <a:latin typeface="Arial"/>
              <a:cs typeface="Arial"/>
            </a:endParaRPr>
          </a:p>
          <a:p>
            <a:pPr marL="58447">
              <a:spcBef>
                <a:spcPts val="147"/>
              </a:spcBef>
            </a:pPr>
            <a:r>
              <a:rPr sz="818" spc="-3" dirty="0">
                <a:latin typeface="Arial"/>
                <a:cs typeface="Arial"/>
              </a:rPr>
              <a:t>Mid-Semester Assessment Rpt MATH 0123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CRN 12345</a:t>
            </a:r>
            <a:endParaRPr sz="81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86" dirty="0">
              <a:latin typeface="Arial"/>
              <a:cs typeface="Arial"/>
            </a:endParaRPr>
          </a:p>
          <a:p>
            <a:pPr marL="58447" marR="1630030">
              <a:lnSpc>
                <a:spcPct val="156700"/>
              </a:lnSpc>
              <a:spcBef>
                <a:spcPts val="522"/>
              </a:spcBef>
            </a:pP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End of</a:t>
            </a:r>
            <a:r>
              <a:rPr sz="818" b="1" spc="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Course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Individualized Study Plan </a:t>
            </a:r>
            <a:r>
              <a:rPr sz="818" b="1" spc="-21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(Faculty</a:t>
            </a:r>
            <a:r>
              <a:rPr sz="818" b="1" spc="-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Email)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818" dirty="0">
              <a:latin typeface="Arial"/>
              <a:cs typeface="Arial"/>
            </a:endParaRPr>
          </a:p>
          <a:p>
            <a:pPr marL="58447"/>
            <a:r>
              <a:rPr sz="818" spc="-3" dirty="0">
                <a:latin typeface="Arial"/>
                <a:cs typeface="Arial"/>
              </a:rPr>
              <a:t>Dear</a:t>
            </a:r>
            <a:r>
              <a:rPr sz="818" spc="-1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Lastname,</a:t>
            </a:r>
            <a:r>
              <a:rPr sz="818" spc="-1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Firstname,</a:t>
            </a:r>
            <a:endParaRPr sz="818" dirty="0">
              <a:latin typeface="Arial"/>
              <a:cs typeface="Arial"/>
            </a:endParaRPr>
          </a:p>
          <a:p>
            <a:pPr marL="58447" marR="16019">
              <a:lnSpc>
                <a:spcPct val="114999"/>
              </a:lnSpc>
            </a:pPr>
            <a:r>
              <a:rPr sz="818" spc="-3" dirty="0">
                <a:latin typeface="Arial"/>
                <a:cs typeface="Arial"/>
              </a:rPr>
              <a:t>An End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Report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Individualized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Lastname,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7" dirty="0">
                <a:latin typeface="Arial"/>
                <a:cs typeface="Arial"/>
              </a:rPr>
              <a:t>Firstname </a:t>
            </a:r>
            <a:r>
              <a:rPr sz="818" spc="-3" dirty="0">
                <a:latin typeface="Arial"/>
                <a:cs typeface="Arial"/>
              </a:rPr>
              <a:t> (########</a:t>
            </a:r>
            <a:r>
              <a:rPr sz="818" i="1" spc="-3" dirty="0">
                <a:latin typeface="Arial"/>
                <a:cs typeface="Arial"/>
              </a:rPr>
              <a:t>#</a:t>
            </a:r>
            <a:r>
              <a:rPr sz="818" spc="-3" dirty="0">
                <a:latin typeface="Arial"/>
                <a:cs typeface="Arial"/>
              </a:rPr>
              <a:t>)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has been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received.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This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has triggered</a:t>
            </a:r>
            <a:r>
              <a:rPr sz="818" dirty="0">
                <a:latin typeface="Arial"/>
                <a:cs typeface="Arial"/>
              </a:rPr>
              <a:t> a</a:t>
            </a:r>
            <a:r>
              <a:rPr sz="818" spc="-3" dirty="0">
                <a:latin typeface="Arial"/>
                <a:cs typeface="Arial"/>
              </a:rPr>
              <a:t> notification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on their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 account 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Checklist.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need to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meet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with</a:t>
            </a:r>
            <a:r>
              <a:rPr sz="818" spc="-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advisor to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review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their Individualized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Study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Plan.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24"/>
              </a:spcBef>
            </a:pPr>
            <a:endParaRPr sz="109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3446318" y="0"/>
            <a:ext cx="0" cy="832308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25977">
              <a:spcBef>
                <a:spcPts val="10"/>
              </a:spcBef>
            </a:pPr>
            <a:fld id="{81D60167-4931-47E6-BA6A-407CBD079E47}" type="slidenum">
              <a:rPr dirty="0"/>
              <a:pPr marL="25977">
                <a:spcBef>
                  <a:spcPts val="10"/>
                </a:spcBef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35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0921" y="2052724"/>
            <a:ext cx="4390159" cy="25977"/>
          </a:xfrm>
          <a:custGeom>
            <a:avLst/>
            <a:gdLst/>
            <a:ahLst/>
            <a:cxnLst/>
            <a:rect l="l" t="t" r="r" b="b"/>
            <a:pathLst>
              <a:path w="6438900" h="38100">
                <a:moveTo>
                  <a:pt x="6438900" y="0"/>
                </a:moveTo>
                <a:lnTo>
                  <a:pt x="0" y="0"/>
                </a:lnTo>
                <a:lnTo>
                  <a:pt x="0" y="38100"/>
                </a:lnTo>
                <a:lnTo>
                  <a:pt x="6438900" y="38100"/>
                </a:lnTo>
                <a:lnTo>
                  <a:pt x="643890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3" name="object 3"/>
          <p:cNvSpPr/>
          <p:nvPr/>
        </p:nvSpPr>
        <p:spPr>
          <a:xfrm>
            <a:off x="3900921" y="4007773"/>
            <a:ext cx="4390159" cy="25977"/>
          </a:xfrm>
          <a:custGeom>
            <a:avLst/>
            <a:gdLst/>
            <a:ahLst/>
            <a:cxnLst/>
            <a:rect l="l" t="t" r="r" b="b"/>
            <a:pathLst>
              <a:path w="6438900" h="38100">
                <a:moveTo>
                  <a:pt x="6438900" y="0"/>
                </a:moveTo>
                <a:lnTo>
                  <a:pt x="0" y="0"/>
                </a:lnTo>
                <a:lnTo>
                  <a:pt x="0" y="38100"/>
                </a:lnTo>
                <a:lnTo>
                  <a:pt x="6438900" y="38100"/>
                </a:lnTo>
                <a:lnTo>
                  <a:pt x="643890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 sz="1227" dirty="0"/>
          </a:p>
        </p:txBody>
      </p:sp>
      <p:sp>
        <p:nvSpPr>
          <p:cNvPr id="4" name="object 4"/>
          <p:cNvSpPr txBox="1"/>
          <p:nvPr/>
        </p:nvSpPr>
        <p:spPr>
          <a:xfrm>
            <a:off x="3870614" y="239976"/>
            <a:ext cx="4406178" cy="5631338"/>
          </a:xfrm>
          <a:prstGeom prst="rect">
            <a:avLst/>
          </a:prstGeom>
        </p:spPr>
        <p:txBody>
          <a:bodyPr vert="horz" wrap="square" lIns="0" tIns="19483" rIns="0" bIns="0" rtlCol="0">
            <a:spAutoFit/>
          </a:bodyPr>
          <a:lstStyle/>
          <a:p>
            <a:pPr marL="43294">
              <a:spcBef>
                <a:spcPts val="153"/>
              </a:spcBef>
            </a:pPr>
            <a:r>
              <a:rPr sz="955" b="1" spc="-3" dirty="0">
                <a:solidFill>
                  <a:srgbClr val="106F82"/>
                </a:solidFill>
                <a:latin typeface="Gill Sans MT"/>
                <a:cs typeface="Gill Sans MT"/>
              </a:rPr>
              <a:t>COREQUISITE REMEDIATION</a:t>
            </a:r>
            <a:r>
              <a:rPr sz="955" b="1" dirty="0">
                <a:solidFill>
                  <a:srgbClr val="106F82"/>
                </a:solidFill>
                <a:latin typeface="Gill Sans MT"/>
                <a:cs typeface="Gill Sans MT"/>
              </a:rPr>
              <a:t> </a:t>
            </a:r>
            <a:r>
              <a:rPr sz="955" b="1" spc="-3" dirty="0">
                <a:solidFill>
                  <a:srgbClr val="106F82"/>
                </a:solidFill>
                <a:latin typeface="Gill Sans MT"/>
                <a:cs typeface="Gill Sans MT"/>
              </a:rPr>
              <a:t>PROCESS</a:t>
            </a:r>
            <a:endParaRPr sz="955" dirty="0">
              <a:latin typeface="Gill Sans MT"/>
              <a:cs typeface="Gill Sans MT"/>
            </a:endParaRPr>
          </a:p>
          <a:p>
            <a:pPr marL="43294">
              <a:spcBef>
                <a:spcPts val="75"/>
              </a:spcBef>
            </a:pPr>
            <a:r>
              <a:rPr sz="818" i="1" dirty="0">
                <a:solidFill>
                  <a:srgbClr val="331D01"/>
                </a:solidFill>
                <a:latin typeface="Arial"/>
                <a:cs typeface="Arial"/>
              </a:rPr>
              <a:t>In</a:t>
            </a:r>
            <a:r>
              <a:rPr sz="818" i="1" spc="-14" dirty="0">
                <a:solidFill>
                  <a:srgbClr val="331D01"/>
                </a:solidFill>
                <a:latin typeface="Arial"/>
                <a:cs typeface="Arial"/>
              </a:rPr>
              <a:t> </a:t>
            </a:r>
            <a:r>
              <a:rPr sz="818" i="1" spc="-3" dirty="0">
                <a:solidFill>
                  <a:srgbClr val="331D01"/>
                </a:solidFill>
                <a:latin typeface="Arial"/>
                <a:cs typeface="Arial"/>
              </a:rPr>
              <a:t>Compliance</a:t>
            </a:r>
            <a:r>
              <a:rPr sz="818" i="1" spc="-10" dirty="0">
                <a:solidFill>
                  <a:srgbClr val="331D01"/>
                </a:solidFill>
                <a:latin typeface="Arial"/>
                <a:cs typeface="Arial"/>
              </a:rPr>
              <a:t> </a:t>
            </a:r>
            <a:r>
              <a:rPr sz="818" i="1" spc="-3" dirty="0">
                <a:solidFill>
                  <a:srgbClr val="331D01"/>
                </a:solidFill>
                <a:latin typeface="Arial"/>
                <a:cs typeface="Arial"/>
              </a:rPr>
              <a:t>with</a:t>
            </a:r>
            <a:r>
              <a:rPr sz="818" i="1" spc="-10" dirty="0">
                <a:solidFill>
                  <a:srgbClr val="331D01"/>
                </a:solidFill>
                <a:latin typeface="Arial"/>
                <a:cs typeface="Arial"/>
              </a:rPr>
              <a:t> </a:t>
            </a:r>
            <a:r>
              <a:rPr sz="818" i="1" spc="-3" dirty="0">
                <a:solidFill>
                  <a:srgbClr val="331D01"/>
                </a:solidFill>
                <a:latin typeface="Arial"/>
                <a:cs typeface="Arial"/>
              </a:rPr>
              <a:t>HB2223</a:t>
            </a:r>
            <a:endParaRPr sz="81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86" dirty="0"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989" dirty="0">
              <a:latin typeface="Arial"/>
              <a:cs typeface="Arial"/>
            </a:endParaRPr>
          </a:p>
          <a:p>
            <a:pPr marL="93083"/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(Student</a:t>
            </a:r>
            <a:r>
              <a:rPr sz="818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Email)</a:t>
            </a:r>
            <a:endParaRPr sz="818" dirty="0">
              <a:latin typeface="Arial"/>
              <a:cs typeface="Arial"/>
            </a:endParaRPr>
          </a:p>
          <a:p>
            <a:pPr marL="93083">
              <a:spcBef>
                <a:spcPts val="552"/>
              </a:spcBef>
            </a:pPr>
            <a:r>
              <a:rPr sz="818" spc="-3" dirty="0">
                <a:latin typeface="Arial"/>
                <a:cs typeface="Arial"/>
              </a:rPr>
              <a:t>Dear</a:t>
            </a:r>
            <a:r>
              <a:rPr sz="818" spc="-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Firstname,</a:t>
            </a:r>
            <a:endParaRPr sz="818" dirty="0">
              <a:latin typeface="Arial"/>
              <a:cs typeface="Arial"/>
            </a:endParaRPr>
          </a:p>
          <a:p>
            <a:pPr marL="93083" marR="368434">
              <a:lnSpc>
                <a:spcPct val="114599"/>
              </a:lnSpc>
              <a:spcBef>
                <a:spcPts val="3"/>
              </a:spcBef>
            </a:pP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following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important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message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was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sent</a:t>
            </a:r>
            <a:r>
              <a:rPr sz="818" dirty="0">
                <a:latin typeface="Arial"/>
                <a:cs typeface="Arial"/>
              </a:rPr>
              <a:t> to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your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Message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Center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requires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your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immediate attention:</a:t>
            </a:r>
            <a:endParaRPr sz="818" dirty="0">
              <a:latin typeface="Arial"/>
              <a:cs typeface="Arial"/>
            </a:endParaRPr>
          </a:p>
          <a:p>
            <a:pPr marL="93083">
              <a:spcBef>
                <a:spcPts val="147"/>
              </a:spcBef>
            </a:pPr>
            <a:r>
              <a:rPr sz="818" spc="-3" dirty="0">
                <a:latin typeface="Arial"/>
                <a:cs typeface="Arial"/>
              </a:rPr>
              <a:t>End of Course Rpt MATH 13## CRN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12345</a:t>
            </a:r>
            <a:endParaRPr sz="81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86" dirty="0">
              <a:latin typeface="Arial"/>
              <a:cs typeface="Arial"/>
            </a:endParaRPr>
          </a:p>
          <a:p>
            <a:pPr marL="43294">
              <a:spcBef>
                <a:spcPts val="736"/>
              </a:spcBef>
            </a:pP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Sample</a:t>
            </a:r>
            <a:r>
              <a:rPr sz="1227" b="1" spc="-1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Message</a:t>
            </a:r>
            <a:r>
              <a:rPr sz="1227" b="1" spc="-14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dirty="0">
                <a:solidFill>
                  <a:srgbClr val="001F5F"/>
                </a:solidFill>
                <a:latin typeface="Gill Sans MT"/>
                <a:cs typeface="Gill Sans MT"/>
              </a:rPr>
              <a:t>to</a:t>
            </a:r>
            <a:r>
              <a:rPr sz="1227" b="1" spc="-1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dirty="0">
                <a:solidFill>
                  <a:srgbClr val="001F5F"/>
                </a:solidFill>
                <a:latin typeface="Gill Sans MT"/>
                <a:cs typeface="Gill Sans MT"/>
              </a:rPr>
              <a:t>the</a:t>
            </a:r>
            <a:r>
              <a:rPr sz="1227" b="1" spc="-1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Advisor</a:t>
            </a:r>
            <a:endParaRPr sz="1227" dirty="0">
              <a:latin typeface="Gill Sans MT"/>
              <a:cs typeface="Gill Sans MT"/>
            </a:endParaRPr>
          </a:p>
          <a:p>
            <a:pPr marL="93083">
              <a:spcBef>
                <a:spcPts val="1159"/>
              </a:spcBef>
            </a:pP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End of</a:t>
            </a:r>
            <a:r>
              <a:rPr sz="818" b="1" spc="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Course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818" b="1" spc="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and Individualized Study Plan</a:t>
            </a:r>
            <a:endParaRPr sz="818" dirty="0">
              <a:latin typeface="Arial"/>
              <a:cs typeface="Arial"/>
            </a:endParaRPr>
          </a:p>
          <a:p>
            <a:pPr marL="93083">
              <a:spcBef>
                <a:spcPts val="147"/>
              </a:spcBef>
            </a:pP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(This 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 the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818" b="1" spc="-5" baseline="27777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818" b="1" spc="112" baseline="2777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communication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818" b="1" spc="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gets sent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to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 the</a:t>
            </a:r>
            <a:r>
              <a:rPr sz="818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Advisor)</a:t>
            </a:r>
            <a:endParaRPr sz="818" dirty="0">
              <a:latin typeface="Arial"/>
              <a:cs typeface="Arial"/>
            </a:endParaRPr>
          </a:p>
          <a:p>
            <a:pPr>
              <a:spcBef>
                <a:spcPts val="7"/>
              </a:spcBef>
            </a:pPr>
            <a:endParaRPr sz="1023" dirty="0">
              <a:latin typeface="Arial"/>
              <a:cs typeface="Arial"/>
            </a:endParaRPr>
          </a:p>
          <a:p>
            <a:pPr marL="93083"/>
            <a:r>
              <a:rPr sz="750" spc="-3" dirty="0">
                <a:latin typeface="Arial"/>
                <a:cs typeface="Arial"/>
              </a:rPr>
              <a:t>Dear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Advisor,</a:t>
            </a:r>
            <a:endParaRPr sz="750" dirty="0">
              <a:latin typeface="Arial"/>
              <a:cs typeface="Arial"/>
            </a:endParaRPr>
          </a:p>
          <a:p>
            <a:pPr marL="93083" marR="203050">
              <a:lnSpc>
                <a:spcPct val="114900"/>
              </a:lnSpc>
              <a:spcBef>
                <a:spcPts val="3"/>
              </a:spcBef>
            </a:pPr>
            <a:r>
              <a:rPr sz="750" spc="-3" dirty="0">
                <a:latin typeface="Arial"/>
                <a:cs typeface="Arial"/>
              </a:rPr>
              <a:t>An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End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of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Course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Report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and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Individualized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Study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Plan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have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been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created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for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your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student 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Lastname,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Firstname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(########</a:t>
            </a:r>
            <a:r>
              <a:rPr sz="750" i="1" spc="-3" dirty="0">
                <a:latin typeface="Arial"/>
                <a:cs typeface="Arial"/>
              </a:rPr>
              <a:t>#</a:t>
            </a:r>
            <a:r>
              <a:rPr sz="750" spc="-3" dirty="0">
                <a:latin typeface="Arial"/>
                <a:cs typeface="Arial"/>
              </a:rPr>
              <a:t>).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This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has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triggered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notification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on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their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student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account 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Checklist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informing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them</a:t>
            </a:r>
            <a:r>
              <a:rPr sz="750" spc="14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to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meet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with</a:t>
            </a:r>
            <a:r>
              <a:rPr sz="750" spc="14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an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advisor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to</a:t>
            </a:r>
            <a:r>
              <a:rPr sz="750" spc="14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review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their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Individualized</a:t>
            </a:r>
            <a:r>
              <a:rPr sz="750" spc="14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Study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Plan.</a:t>
            </a:r>
            <a:r>
              <a:rPr sz="750" spc="14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Please </a:t>
            </a:r>
            <a:r>
              <a:rPr sz="750" spc="-201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meet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with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your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student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to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review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the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Individualized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Study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Plan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together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and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confirm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meeting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in 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Advising Notes.</a:t>
            </a:r>
            <a:endParaRPr sz="750" dirty="0">
              <a:latin typeface="Arial"/>
              <a:cs typeface="Arial"/>
            </a:endParaRPr>
          </a:p>
          <a:p>
            <a:pPr>
              <a:spcBef>
                <a:spcPts val="31"/>
              </a:spcBef>
            </a:pPr>
            <a:endParaRPr sz="989" dirty="0">
              <a:latin typeface="Arial"/>
              <a:cs typeface="Arial"/>
            </a:endParaRPr>
          </a:p>
          <a:p>
            <a:pPr marL="93083"/>
            <a:r>
              <a:rPr sz="750" spc="-3" dirty="0">
                <a:latin typeface="Arial"/>
                <a:cs typeface="Arial"/>
              </a:rPr>
              <a:t>All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documents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may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be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accessed</a:t>
            </a:r>
            <a:r>
              <a:rPr sz="750" spc="3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using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the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following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-3" dirty="0">
                <a:latin typeface="Arial"/>
                <a:cs typeface="Arial"/>
              </a:rPr>
              <a:t>link:</a:t>
            </a:r>
            <a:endParaRPr sz="750" dirty="0">
              <a:latin typeface="Arial"/>
              <a:cs typeface="Arial"/>
            </a:endParaRPr>
          </a:p>
          <a:p>
            <a:pPr marL="93083">
              <a:spcBef>
                <a:spcPts val="136"/>
              </a:spcBef>
            </a:pPr>
            <a:r>
              <a:rPr sz="750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https://sample</a:t>
            </a:r>
            <a:r>
              <a:rPr sz="7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750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link</a:t>
            </a:r>
            <a:endParaRPr sz="750" dirty="0">
              <a:latin typeface="Arial"/>
              <a:cs typeface="Arial"/>
            </a:endParaRPr>
          </a:p>
          <a:p>
            <a:pPr marL="43294">
              <a:spcBef>
                <a:spcPts val="290"/>
              </a:spcBef>
            </a:pP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Checklist</a:t>
            </a:r>
            <a:r>
              <a:rPr sz="1227" b="1" spc="-17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227" b="1" spc="-3" dirty="0">
                <a:solidFill>
                  <a:srgbClr val="001F5F"/>
                </a:solidFill>
                <a:latin typeface="Gill Sans MT"/>
                <a:cs typeface="Gill Sans MT"/>
              </a:rPr>
              <a:t>Items:</a:t>
            </a:r>
            <a:endParaRPr sz="1227" dirty="0">
              <a:latin typeface="Gill Sans MT"/>
              <a:cs typeface="Gill Sans MT"/>
            </a:endParaRPr>
          </a:p>
          <a:p>
            <a:pPr marL="43294">
              <a:spcBef>
                <a:spcPts val="1159"/>
              </a:spcBef>
            </a:pP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Trigger</a:t>
            </a:r>
            <a:r>
              <a:rPr sz="818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818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Initial</a:t>
            </a:r>
            <a:r>
              <a:rPr sz="818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Placement:</a:t>
            </a:r>
            <a:endParaRPr sz="818" dirty="0">
              <a:latin typeface="Arial"/>
              <a:cs typeface="Arial"/>
            </a:endParaRPr>
          </a:p>
          <a:p>
            <a:pPr marL="43294" marR="12122">
              <a:lnSpc>
                <a:spcPct val="114999"/>
              </a:lnSpc>
              <a:spcBef>
                <a:spcPts val="399"/>
              </a:spcBef>
            </a:pPr>
            <a:r>
              <a:rPr sz="818" spc="-3" dirty="0">
                <a:latin typeface="Arial"/>
                <a:cs typeface="Arial"/>
              </a:rPr>
              <a:t>There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dirty="0">
                <a:latin typeface="Arial"/>
                <a:cs typeface="Arial"/>
              </a:rPr>
              <a:t> be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a </a:t>
            </a:r>
            <a:r>
              <a:rPr sz="818" spc="-3" dirty="0">
                <a:latin typeface="Arial"/>
                <a:cs typeface="Arial"/>
              </a:rPr>
              <a:t>checklist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item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placed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profile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each student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when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End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 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 Report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ISP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are generated.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 student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see 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Checklist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item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listed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 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two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places 1)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Checklist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Tile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on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 Student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Home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page;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fall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under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category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 Other 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Checklist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Item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2) 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Center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as</a:t>
            </a:r>
            <a:r>
              <a:rPr sz="818" dirty="0">
                <a:latin typeface="Arial"/>
                <a:cs typeface="Arial"/>
              </a:rPr>
              <a:t> a </a:t>
            </a:r>
            <a:r>
              <a:rPr sz="818" spc="-3" dirty="0">
                <a:latin typeface="Arial"/>
                <a:cs typeface="Arial"/>
              </a:rPr>
              <a:t>To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Do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List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Item.</a:t>
            </a:r>
            <a:endParaRPr sz="818" dirty="0">
              <a:latin typeface="Arial"/>
              <a:cs typeface="Arial"/>
            </a:endParaRPr>
          </a:p>
          <a:p>
            <a:pPr marL="43294">
              <a:spcBef>
                <a:spcPts val="562"/>
              </a:spcBef>
            </a:pP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Completion</a:t>
            </a:r>
            <a:r>
              <a:rPr sz="818" b="1" spc="-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818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818" b="1" spc="-3" dirty="0">
                <a:solidFill>
                  <a:srgbClr val="001F5F"/>
                </a:solidFill>
                <a:latin typeface="Arial"/>
                <a:cs typeface="Arial"/>
              </a:rPr>
              <a:t>Checklist</a:t>
            </a:r>
            <a:r>
              <a:rPr sz="818" b="1" spc="-3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endParaRPr sz="818" dirty="0">
              <a:latin typeface="Arial"/>
              <a:cs typeface="Arial"/>
            </a:endParaRPr>
          </a:p>
          <a:p>
            <a:pPr marL="43294" marR="13421">
              <a:lnSpc>
                <a:spcPct val="114999"/>
              </a:lnSpc>
              <a:spcBef>
                <a:spcPts val="406"/>
              </a:spcBef>
            </a:pP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completion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of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checklist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item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satisfied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by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two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methods.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1)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follow 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prompts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to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acknowledge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that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has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read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requirements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recommendations </a:t>
            </a:r>
            <a:r>
              <a:rPr sz="818" spc="-2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made.</a:t>
            </a:r>
            <a:r>
              <a:rPr sz="818" spc="2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checklist</a:t>
            </a:r>
            <a:r>
              <a:rPr sz="818" spc="2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completion</a:t>
            </a:r>
            <a:r>
              <a:rPr sz="818" spc="2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date</a:t>
            </a:r>
            <a:r>
              <a:rPr sz="818" spc="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2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</a:t>
            </a:r>
            <a:r>
              <a:rPr sz="818" spc="2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saved</a:t>
            </a:r>
            <a:r>
              <a:rPr sz="818" spc="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in</a:t>
            </a:r>
            <a:r>
              <a:rPr sz="818" spc="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system.</a:t>
            </a:r>
            <a:r>
              <a:rPr sz="818" spc="1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checklist</a:t>
            </a:r>
            <a:r>
              <a:rPr sz="818" spc="2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will</a:t>
            </a:r>
            <a:r>
              <a:rPr sz="818" spc="24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be 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removed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from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center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To-do-list.</a:t>
            </a:r>
            <a:r>
              <a:rPr sz="818" spc="239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2.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student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has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a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conference</a:t>
            </a:r>
            <a:r>
              <a:rPr sz="818" spc="1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with</a:t>
            </a:r>
            <a:r>
              <a:rPr sz="818" spc="10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</a:t>
            </a:r>
            <a:r>
              <a:rPr sz="818" spc="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Advisor </a:t>
            </a:r>
            <a:r>
              <a:rPr sz="818" dirty="0">
                <a:latin typeface="Arial"/>
                <a:cs typeface="Arial"/>
              </a:rPr>
              <a:t> to </a:t>
            </a:r>
            <a:r>
              <a:rPr sz="818" spc="-3" dirty="0">
                <a:latin typeface="Arial"/>
                <a:cs typeface="Arial"/>
              </a:rPr>
              <a:t>discuss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ISP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and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to </a:t>
            </a:r>
            <a:r>
              <a:rPr sz="818" spc="-3" dirty="0">
                <a:latin typeface="Arial"/>
                <a:cs typeface="Arial"/>
              </a:rPr>
              <a:t>register</a:t>
            </a:r>
            <a:r>
              <a:rPr sz="818" spc="-7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for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the recommended</a:t>
            </a:r>
            <a:r>
              <a:rPr sz="818" dirty="0">
                <a:latin typeface="Arial"/>
                <a:cs typeface="Arial"/>
              </a:rPr>
              <a:t> </a:t>
            </a:r>
            <a:r>
              <a:rPr sz="818" spc="-3" dirty="0">
                <a:latin typeface="Arial"/>
                <a:cs typeface="Arial"/>
              </a:rPr>
              <a:t>course</a:t>
            </a:r>
            <a:r>
              <a:rPr sz="818" dirty="0">
                <a:latin typeface="Arial"/>
                <a:cs typeface="Arial"/>
              </a:rPr>
              <a:t> to </a:t>
            </a:r>
            <a:r>
              <a:rPr sz="818" spc="-3" dirty="0">
                <a:latin typeface="Arial"/>
                <a:cs typeface="Arial"/>
              </a:rPr>
              <a:t>satisfy</a:t>
            </a:r>
            <a:r>
              <a:rPr sz="818" spc="3" dirty="0">
                <a:latin typeface="Arial"/>
                <a:cs typeface="Arial"/>
              </a:rPr>
              <a:t> </a:t>
            </a:r>
            <a:r>
              <a:rPr sz="818" dirty="0">
                <a:latin typeface="Arial"/>
                <a:cs typeface="Arial"/>
              </a:rPr>
              <a:t>the </a:t>
            </a:r>
            <a:r>
              <a:rPr sz="818" spc="-3" dirty="0">
                <a:latin typeface="Arial"/>
                <a:cs typeface="Arial"/>
              </a:rPr>
              <a:t>HB.</a:t>
            </a:r>
            <a:endParaRPr sz="818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3446318" y="0"/>
            <a:ext cx="0" cy="832308"/>
          </a:xfrm>
          <a:prstGeom prst="rect">
            <a:avLst/>
          </a:prstGeom>
        </p:spPr>
        <p:txBody>
          <a:bodyPr vert="horz" wrap="square" lIns="0" tIns="1299" rIns="0" bIns="0" rtlCol="0">
            <a:spAutoFit/>
          </a:bodyPr>
          <a:lstStyle/>
          <a:p>
            <a:pPr marL="25977">
              <a:spcBef>
                <a:spcPts val="10"/>
              </a:spcBef>
            </a:pPr>
            <a:fld id="{81D60167-4931-47E6-BA6A-407CBD079E47}" type="slidenum">
              <a:rPr dirty="0"/>
              <a:pPr marL="25977">
                <a:spcBef>
                  <a:spcPts val="10"/>
                </a:spcBef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6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0170" y="790689"/>
            <a:ext cx="6310814" cy="496756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Please take 5 minutes and respond to the following:</a:t>
            </a:r>
          </a:p>
          <a:p>
            <a:endParaRPr lang="en-US" sz="2200" dirty="0" smtClean="0"/>
          </a:p>
          <a:p>
            <a:r>
              <a:rPr lang="en-US" sz="2200" dirty="0" smtClean="0"/>
              <a:t>1) At your institution, what is the process to address the needs of students who are unsuccessful in the co-requisite program? </a:t>
            </a:r>
          </a:p>
          <a:p>
            <a:pPr indent="0"/>
            <a:r>
              <a:rPr lang="en-US" sz="2200" dirty="0"/>
              <a:t>2</a:t>
            </a:r>
            <a:r>
              <a:rPr lang="en-US" sz="2200" dirty="0" smtClean="0"/>
              <a:t>) What preventive measures are in place to mitigate unsuccessful completion of your institution’s co-requisite program? </a:t>
            </a:r>
          </a:p>
          <a:p>
            <a:pPr indent="0"/>
            <a:r>
              <a:rPr lang="en-US" sz="2200" dirty="0" smtClean="0"/>
              <a:t>3) What are some additional measures that can be implemented using existing institutional resources?</a:t>
            </a:r>
          </a:p>
          <a:p>
            <a:endParaRPr lang="en-US" sz="2200" dirty="0" smtClean="0"/>
          </a:p>
          <a:p>
            <a:r>
              <a:rPr lang="en-US" sz="2200" dirty="0"/>
              <a:t>5</a:t>
            </a:r>
            <a:r>
              <a:rPr lang="en-US" sz="2200" dirty="0" smtClean="0"/>
              <a:t> minutes Share Out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708" y="-1"/>
            <a:ext cx="4621427" cy="7306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Breakout 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Expected Outcome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/>
              <a:t>Understand the components of the professional  development </a:t>
            </a:r>
            <a:r>
              <a:rPr lang="en-US" sz="2400" b="0" dirty="0" smtClean="0"/>
              <a:t>framework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800" dirty="0"/>
              <a:t>Expected Outcome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/>
              <a:t>Learn about HCC’s approach in using relevant data to inform decision-making</a:t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800" dirty="0"/>
              <a:t>Expected Outcome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/>
              <a:t>Explore student outcomes in co-requisite courses prior to and after professional development framework implementation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27D1-F877-FD4B-9F8E-48D81C6B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29F44-D4C5-C145-8DD8-D243E2B34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Corequisite</a:t>
            </a:r>
            <a:r>
              <a:rPr lang="en-US" dirty="0" smtClean="0">
                <a:solidFill>
                  <a:schemeClr val="tx1"/>
                </a:solidFill>
              </a:rPr>
              <a:t> Professional  Development is key to building a    community of inquiry and practice that leads to sustainable </a:t>
            </a:r>
            <a:r>
              <a:rPr lang="en-US" dirty="0" err="1" smtClean="0">
                <a:solidFill>
                  <a:schemeClr val="tx1"/>
                </a:solidFill>
              </a:rPr>
              <a:t>corequisite</a:t>
            </a:r>
            <a:r>
              <a:rPr lang="en-US" dirty="0" smtClean="0">
                <a:solidFill>
                  <a:schemeClr val="tx1"/>
                </a:solidFill>
              </a:rPr>
              <a:t> program improvements </a:t>
            </a:r>
            <a:endParaRPr lang="en-US" dirty="0">
              <a:solidFill>
                <a:schemeClr val="tx1"/>
              </a:solidFill>
            </a:endParaRPr>
          </a:p>
          <a:p>
            <a:pPr marL="6858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Data is critical for </a:t>
            </a:r>
            <a:r>
              <a:rPr lang="en-US" dirty="0" err="1" smtClean="0">
                <a:solidFill>
                  <a:schemeClr val="tx1"/>
                </a:solidFill>
              </a:rPr>
              <a:t>corequisite</a:t>
            </a:r>
            <a:r>
              <a:rPr lang="en-US" dirty="0" smtClean="0">
                <a:solidFill>
                  <a:schemeClr val="tx1"/>
                </a:solidFill>
              </a:rPr>
              <a:t> decision-making</a:t>
            </a:r>
            <a:endParaRPr lang="en-US" dirty="0">
              <a:solidFill>
                <a:schemeClr val="tx1"/>
              </a:solidFill>
            </a:endParaRPr>
          </a:p>
          <a:p>
            <a:pPr marL="6858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Student Outcomes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corequisite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courses </a:t>
            </a:r>
            <a:r>
              <a:rPr lang="en-US" dirty="0" smtClean="0">
                <a:solidFill>
                  <a:schemeClr val="tx1"/>
                </a:solidFill>
              </a:rPr>
              <a:t>require consistent communication among stakeholder (students, faculty, and staff) throughout the student life cycle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866776"/>
            <a:ext cx="10515600" cy="28527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7B05C-409B-4046-B33E-3BB8EC30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696A7-F643-7F45-BCD7-6E5295DE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616" y="1177283"/>
            <a:ext cx="8247707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err="1" smtClean="0"/>
              <a:t>Corequisite</a:t>
            </a:r>
            <a:r>
              <a:rPr lang="en-US" sz="3600" b="1" dirty="0" smtClean="0"/>
              <a:t> Professional Development Series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804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6" y="775471"/>
            <a:ext cx="11436626" cy="755360"/>
          </a:xfrm>
        </p:spPr>
        <p:txBody>
          <a:bodyPr/>
          <a:lstStyle/>
          <a:p>
            <a:pPr algn="ctr"/>
            <a:r>
              <a:rPr lang="en-US" b="1" dirty="0"/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5" y="1535321"/>
            <a:ext cx="11609527" cy="4322799"/>
          </a:xfrm>
        </p:spPr>
        <p:txBody>
          <a:bodyPr>
            <a:noAutofit/>
          </a:bodyPr>
          <a:lstStyle/>
          <a:p>
            <a:r>
              <a:rPr lang="en-US" sz="1600" dirty="0"/>
              <a:t>A. Development of </a:t>
            </a:r>
            <a:r>
              <a:rPr lang="en-US" sz="1600" b="1" i="1" u="sng" dirty="0"/>
              <a:t>active intersectional engagement </a:t>
            </a:r>
            <a:r>
              <a:rPr lang="en-US" sz="1600" b="1" dirty="0"/>
              <a:t> </a:t>
            </a:r>
            <a:r>
              <a:rPr lang="en-US" sz="1600" dirty="0"/>
              <a:t>to support institutional excellence in teaching and learning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b="1" dirty="0"/>
              <a:t>ENGAGEMENT)</a:t>
            </a:r>
          </a:p>
          <a:p>
            <a:r>
              <a:rPr lang="en-US" sz="1600" dirty="0"/>
              <a:t>B. Exploration of </a:t>
            </a:r>
            <a:r>
              <a:rPr lang="en-US" sz="1600" b="1" i="1" u="sng" dirty="0"/>
              <a:t>effective pedagogies </a:t>
            </a:r>
            <a:r>
              <a:rPr lang="en-US" sz="1600" dirty="0"/>
              <a:t>to improve delivery and support mechanisms for co-requisite design models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b="1" dirty="0"/>
              <a:t>PEDAGOGY)</a:t>
            </a:r>
          </a:p>
          <a:p>
            <a:r>
              <a:rPr lang="en-US" sz="1600" dirty="0"/>
              <a:t>C. Promotion of </a:t>
            </a:r>
            <a:r>
              <a:rPr lang="en-US" sz="1600" b="1" i="1" u="sng" dirty="0"/>
              <a:t>asset-based approaches, purpose-driven practices, data-informed validation, and independent learning </a:t>
            </a:r>
            <a:r>
              <a:rPr lang="en-US" sz="1600" dirty="0"/>
              <a:t>to increase student success through intentional models of practice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b="1" dirty="0"/>
              <a:t>STUDENT SUCCESS)</a:t>
            </a:r>
          </a:p>
          <a:p>
            <a:r>
              <a:rPr lang="en-US" sz="1600" dirty="0"/>
              <a:t>D. Development of </a:t>
            </a:r>
            <a:r>
              <a:rPr lang="en-US" sz="1600" b="1" i="1" u="sng" dirty="0"/>
              <a:t>responsive and evaluative practices and learning experiences to promote rigor in academic and workforce educational expectations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(RIGOR</a:t>
            </a:r>
            <a:r>
              <a:rPr lang="en-US" sz="1600" b="1" dirty="0"/>
              <a:t>)</a:t>
            </a:r>
          </a:p>
          <a:p>
            <a:r>
              <a:rPr lang="en-US" sz="1600" dirty="0"/>
              <a:t>E. Cultivation of </a:t>
            </a:r>
            <a:r>
              <a:rPr lang="en-US" sz="1600" b="1" i="1" u="sng" dirty="0"/>
              <a:t>equity-minded,</a:t>
            </a:r>
            <a:r>
              <a:rPr lang="en-US" sz="1600" b="1" u="sng" dirty="0"/>
              <a:t> </a:t>
            </a:r>
            <a:r>
              <a:rPr lang="en-US" sz="1600" b="1" i="1" u="sng" dirty="0"/>
              <a:t>innovative, inclusive, and culturally-relevant practices</a:t>
            </a:r>
            <a:r>
              <a:rPr lang="en-US" sz="1600" b="1" dirty="0"/>
              <a:t> </a:t>
            </a:r>
            <a:r>
              <a:rPr lang="en-US" sz="1600" dirty="0"/>
              <a:t>that translate to all sectors of institutional operations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b="1" dirty="0"/>
              <a:t>EQUITY)</a:t>
            </a:r>
          </a:p>
          <a:p>
            <a:r>
              <a:rPr lang="en-US" sz="1600" dirty="0"/>
              <a:t>F. Integration of </a:t>
            </a:r>
            <a:r>
              <a:rPr lang="en-US" sz="1600" b="1" i="1" u="sng" dirty="0"/>
              <a:t>programs, services, and feedback mechanisms to develop intentional student-centered practices </a:t>
            </a:r>
            <a:r>
              <a:rPr lang="en-US" sz="1600" dirty="0"/>
              <a:t>that promote engagement and retention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(</a:t>
            </a:r>
            <a:r>
              <a:rPr lang="en-US" sz="1600" b="1" dirty="0"/>
              <a:t>RETENTION)</a:t>
            </a:r>
          </a:p>
        </p:txBody>
      </p:sp>
    </p:spTree>
    <p:extLst>
      <p:ext uri="{BB962C8B-B14F-4D97-AF65-F5344CB8AC3E}">
        <p14:creationId xmlns:p14="http://schemas.microsoft.com/office/powerpoint/2010/main" val="4187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Faculty and Staff-led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Faculty-led faculty development with increased focus on co-requisite professional development is seen as an opportunity to scale student success--starting with gateway courses. </a:t>
            </a:r>
            <a:endParaRPr lang="en-US" b="1" dirty="0"/>
          </a:p>
          <a:p>
            <a:r>
              <a:rPr lang="en-US" b="1" dirty="0"/>
              <a:t>Serve as a Session(s) Facilitator</a:t>
            </a:r>
            <a:endParaRPr lang="en-US" dirty="0"/>
          </a:p>
          <a:p>
            <a:r>
              <a:rPr lang="en-US" b="1" dirty="0"/>
              <a:t>Develop Session(s) with Instructional Designer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5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14" y="369161"/>
            <a:ext cx="10178322" cy="1492132"/>
          </a:xfrm>
        </p:spPr>
        <p:txBody>
          <a:bodyPr/>
          <a:lstStyle/>
          <a:p>
            <a:pPr algn="ctr"/>
            <a:r>
              <a:rPr lang="en-US" b="1" dirty="0"/>
              <a:t>Approach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743676" y="1820562"/>
          <a:ext cx="8128000" cy="398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4714308" y="3271962"/>
            <a:ext cx="2186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GROW</a:t>
            </a:r>
            <a:r>
              <a:rPr lang="en-US" sz="3200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90628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9244" y="135081"/>
                <a:ext cx="9720072" cy="1499616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i="1" dirty="0">
                    <a:latin typeface="Avenir Medium"/>
                    <a:ea typeface="Cambria Math" panose="02040503050406030204" pitchFamily="18" charset="0"/>
                  </a:rPr>
                  <a:t>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latin typeface="Avenir Medium"/>
                  </a:rPr>
                  <a:t>* </a:t>
                </a:r>
                <a:r>
                  <a:rPr lang="en-US" sz="4000" b="1" dirty="0" smtClean="0">
                    <a:latin typeface="Avenir Medium"/>
                  </a:rPr>
                  <a:t>Process</a:t>
                </a:r>
                <a:endParaRPr lang="en-US" sz="4000" b="1" dirty="0">
                  <a:latin typeface="Avenir Medium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9244" y="135081"/>
                <a:ext cx="9720072" cy="1499616"/>
              </a:xfrm>
              <a:blipFill>
                <a:blip r:embed="rId3"/>
                <a:stretch>
                  <a:fillRect l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82364" y="1525716"/>
            <a:ext cx="10371437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8F223F-8FB8-455D-89DD-78D109FCD40C}"/>
              </a:ext>
            </a:extLst>
          </p:cNvPr>
          <p:cNvGrpSpPr/>
          <p:nvPr/>
        </p:nvGrpSpPr>
        <p:grpSpPr>
          <a:xfrm>
            <a:off x="979245" y="1711611"/>
            <a:ext cx="10900545" cy="4685600"/>
            <a:chOff x="982363" y="1525716"/>
            <a:chExt cx="10900545" cy="46855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B546E5-517B-45BA-A89D-13947CE21889}"/>
                </a:ext>
              </a:extLst>
            </p:cNvPr>
            <p:cNvGrpSpPr/>
            <p:nvPr/>
          </p:nvGrpSpPr>
          <p:grpSpPr>
            <a:xfrm>
              <a:off x="982363" y="1525716"/>
              <a:ext cx="7972666" cy="4685599"/>
              <a:chOff x="1882583" y="1720870"/>
              <a:chExt cx="7018073" cy="4124579"/>
            </a:xfrm>
            <a:effectLst>
              <a:outerShdw blurRad="50800" dist="38100" dir="2700000" sx="102000" sy="102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soft" dir="t">
                <a:rot lat="0" lon="0" rev="21594000"/>
              </a:lightRig>
            </a:scene3d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5037E21-1D59-486C-9AA3-FAACDC0E5F25}"/>
                  </a:ext>
                </a:extLst>
              </p:cNvPr>
              <p:cNvGrpSpPr/>
              <p:nvPr/>
            </p:nvGrpSpPr>
            <p:grpSpPr>
              <a:xfrm>
                <a:off x="1882583" y="1997329"/>
                <a:ext cx="3619476" cy="3542860"/>
                <a:chOff x="1882583" y="1997329"/>
                <a:chExt cx="3619476" cy="3542860"/>
              </a:xfrm>
            </p:grpSpPr>
            <p:sp>
              <p:nvSpPr>
                <p:cNvPr id="17" name="Freeform 11">
                  <a:extLst>
                    <a:ext uri="{FF2B5EF4-FFF2-40B4-BE49-F238E27FC236}">
                      <a16:creationId xmlns:a16="http://schemas.microsoft.com/office/drawing/2014/main" id="{5E88983F-8032-487C-950E-8A2B884656C3}"/>
                    </a:ext>
                  </a:extLst>
                </p:cNvPr>
                <p:cNvSpPr/>
                <p:nvPr/>
              </p:nvSpPr>
              <p:spPr>
                <a:xfrm>
                  <a:off x="1882583" y="1997329"/>
                  <a:ext cx="3616693" cy="724520"/>
                </a:xfrm>
                <a:custGeom>
                  <a:avLst/>
                  <a:gdLst>
                    <a:gd name="connsiteX0" fmla="*/ 2940388 w 3616693"/>
                    <a:gd name="connsiteY0" fmla="*/ 0 h 724520"/>
                    <a:gd name="connsiteX1" fmla="*/ 3616693 w 3616693"/>
                    <a:gd name="connsiteY1" fmla="*/ 1 h 724520"/>
                    <a:gd name="connsiteX2" fmla="*/ 3460069 w 3616693"/>
                    <a:gd name="connsiteY2" fmla="*/ 257812 h 724520"/>
                    <a:gd name="connsiteX3" fmla="*/ 3326545 w 3616693"/>
                    <a:gd name="connsiteY3" fmla="*/ 534990 h 724520"/>
                    <a:gd name="connsiteX4" fmla="*/ 3257176 w 3616693"/>
                    <a:gd name="connsiteY4" fmla="*/ 724520 h 724520"/>
                    <a:gd name="connsiteX5" fmla="*/ 2441362 w 3616693"/>
                    <a:gd name="connsiteY5" fmla="*/ 724520 h 724520"/>
                    <a:gd name="connsiteX6" fmla="*/ 1416251 w 3616693"/>
                    <a:gd name="connsiteY6" fmla="*/ 724520 h 724520"/>
                    <a:gd name="connsiteX7" fmla="*/ 0 w 3616693"/>
                    <a:gd name="connsiteY7" fmla="*/ 724520 h 724520"/>
                    <a:gd name="connsiteX8" fmla="*/ 0 w 3616693"/>
                    <a:gd name="connsiteY8" fmla="*/ 2 h 724520"/>
                    <a:gd name="connsiteX9" fmla="*/ 2940389 w 3616693"/>
                    <a:gd name="connsiteY9" fmla="*/ 2 h 724520"/>
                    <a:gd name="connsiteX10" fmla="*/ 2940388 w 3616693"/>
                    <a:gd name="connsiteY10" fmla="*/ 0 h 724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6693" h="724520">
                      <a:moveTo>
                        <a:pt x="2940388" y="0"/>
                      </a:moveTo>
                      <a:lnTo>
                        <a:pt x="3616693" y="1"/>
                      </a:lnTo>
                      <a:lnTo>
                        <a:pt x="3460069" y="257812"/>
                      </a:lnTo>
                      <a:cubicBezTo>
                        <a:pt x="3411256" y="347669"/>
                        <a:pt x="3366659" y="440151"/>
                        <a:pt x="3326545" y="534990"/>
                      </a:cubicBezTo>
                      <a:lnTo>
                        <a:pt x="3257176" y="724520"/>
                      </a:lnTo>
                      <a:lnTo>
                        <a:pt x="2441362" y="724520"/>
                      </a:lnTo>
                      <a:lnTo>
                        <a:pt x="1416251" y="724520"/>
                      </a:lnTo>
                      <a:lnTo>
                        <a:pt x="0" y="724520"/>
                      </a:lnTo>
                      <a:lnTo>
                        <a:pt x="0" y="2"/>
                      </a:lnTo>
                      <a:lnTo>
                        <a:pt x="2940389" y="2"/>
                      </a:lnTo>
                      <a:lnTo>
                        <a:pt x="294038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sp3d prstMaterial="plastic">
                  <a:bevelT w="63500" h="107950"/>
                  <a:bevelB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14CC79E4-2EB2-445B-9019-69ACDAD55C5F}"/>
                    </a:ext>
                  </a:extLst>
                </p:cNvPr>
                <p:cNvSpPr/>
                <p:nvPr/>
              </p:nvSpPr>
              <p:spPr>
                <a:xfrm>
                  <a:off x="1882583" y="3397267"/>
                  <a:ext cx="3099464" cy="729348"/>
                </a:xfrm>
                <a:custGeom>
                  <a:avLst/>
                  <a:gdLst>
                    <a:gd name="connsiteX0" fmla="*/ 0 w 3099464"/>
                    <a:gd name="connsiteY0" fmla="*/ 0 h 729348"/>
                    <a:gd name="connsiteX1" fmla="*/ 1416669 w 3099464"/>
                    <a:gd name="connsiteY1" fmla="*/ 0 h 729348"/>
                    <a:gd name="connsiteX2" fmla="*/ 2442085 w 3099464"/>
                    <a:gd name="connsiteY2" fmla="*/ 0 h 729348"/>
                    <a:gd name="connsiteX3" fmla="*/ 3099464 w 3099464"/>
                    <a:gd name="connsiteY3" fmla="*/ 0 h 729348"/>
                    <a:gd name="connsiteX4" fmla="*/ 3093735 w 3099464"/>
                    <a:gd name="connsiteY4" fmla="*/ 45091 h 729348"/>
                    <a:gd name="connsiteX5" fmla="*/ 3077364 w 3099464"/>
                    <a:gd name="connsiteY5" fmla="*/ 369292 h 729348"/>
                    <a:gd name="connsiteX6" fmla="*/ 3093735 w 3099464"/>
                    <a:gd name="connsiteY6" fmla="*/ 693493 h 729348"/>
                    <a:gd name="connsiteX7" fmla="*/ 3098290 w 3099464"/>
                    <a:gd name="connsiteY7" fmla="*/ 729348 h 729348"/>
                    <a:gd name="connsiteX8" fmla="*/ 2442085 w 3099464"/>
                    <a:gd name="connsiteY8" fmla="*/ 729348 h 729348"/>
                    <a:gd name="connsiteX9" fmla="*/ 1416669 w 3099464"/>
                    <a:gd name="connsiteY9" fmla="*/ 729348 h 729348"/>
                    <a:gd name="connsiteX10" fmla="*/ 0 w 3099464"/>
                    <a:gd name="connsiteY10" fmla="*/ 729348 h 729348"/>
                    <a:gd name="connsiteX11" fmla="*/ 0 w 3099464"/>
                    <a:gd name="connsiteY11" fmla="*/ 0 h 72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99464" h="729348">
                      <a:moveTo>
                        <a:pt x="0" y="0"/>
                      </a:moveTo>
                      <a:lnTo>
                        <a:pt x="1416669" y="0"/>
                      </a:lnTo>
                      <a:lnTo>
                        <a:pt x="2442085" y="0"/>
                      </a:lnTo>
                      <a:lnTo>
                        <a:pt x="3099464" y="0"/>
                      </a:lnTo>
                      <a:lnTo>
                        <a:pt x="3093735" y="45091"/>
                      </a:lnTo>
                      <a:cubicBezTo>
                        <a:pt x="3082909" y="151686"/>
                        <a:pt x="3077364" y="259841"/>
                        <a:pt x="3077364" y="369292"/>
                      </a:cubicBezTo>
                      <a:cubicBezTo>
                        <a:pt x="3077364" y="478743"/>
                        <a:pt x="3082909" y="586899"/>
                        <a:pt x="3093735" y="693493"/>
                      </a:cubicBezTo>
                      <a:lnTo>
                        <a:pt x="3098290" y="729348"/>
                      </a:lnTo>
                      <a:lnTo>
                        <a:pt x="2442085" y="729348"/>
                      </a:lnTo>
                      <a:lnTo>
                        <a:pt x="1416669" y="729348"/>
                      </a:lnTo>
                      <a:lnTo>
                        <a:pt x="0" y="729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sp3d prstMaterial="plastic">
                  <a:bevelT w="63500" h="107950"/>
                  <a:bevelB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31AB9079-31C8-4A42-9557-2C9DC37DF89A}"/>
                    </a:ext>
                  </a:extLst>
                </p:cNvPr>
                <p:cNvSpPr/>
                <p:nvPr/>
              </p:nvSpPr>
              <p:spPr>
                <a:xfrm>
                  <a:off x="1882583" y="4802036"/>
                  <a:ext cx="3619476" cy="738153"/>
                </a:xfrm>
                <a:custGeom>
                  <a:avLst/>
                  <a:gdLst>
                    <a:gd name="connsiteX0" fmla="*/ 0 w 3619476"/>
                    <a:gd name="connsiteY0" fmla="*/ 0 h 738153"/>
                    <a:gd name="connsiteX1" fmla="*/ 1416670 w 3619476"/>
                    <a:gd name="connsiteY1" fmla="*/ 0 h 738153"/>
                    <a:gd name="connsiteX2" fmla="*/ 2442085 w 3619476"/>
                    <a:gd name="connsiteY2" fmla="*/ 0 h 738153"/>
                    <a:gd name="connsiteX3" fmla="*/ 3253797 w 3619476"/>
                    <a:gd name="connsiteY3" fmla="*/ 0 h 738153"/>
                    <a:gd name="connsiteX4" fmla="*/ 3326545 w 3619476"/>
                    <a:gd name="connsiteY4" fmla="*/ 198763 h 738153"/>
                    <a:gd name="connsiteX5" fmla="*/ 3618896 w 3619476"/>
                    <a:gd name="connsiteY5" fmla="*/ 737378 h 738153"/>
                    <a:gd name="connsiteX6" fmla="*/ 3619476 w 3619476"/>
                    <a:gd name="connsiteY6" fmla="*/ 738153 h 738153"/>
                    <a:gd name="connsiteX7" fmla="*/ 3256394 w 3619476"/>
                    <a:gd name="connsiteY7" fmla="*/ 738153 h 738153"/>
                    <a:gd name="connsiteX8" fmla="*/ 3247588 w 3619476"/>
                    <a:gd name="connsiteY8" fmla="*/ 729348 h 738153"/>
                    <a:gd name="connsiteX9" fmla="*/ 2442085 w 3619476"/>
                    <a:gd name="connsiteY9" fmla="*/ 729348 h 738153"/>
                    <a:gd name="connsiteX10" fmla="*/ 1416669 w 3619476"/>
                    <a:gd name="connsiteY10" fmla="*/ 729346 h 738153"/>
                    <a:gd name="connsiteX11" fmla="*/ 0 w 3619476"/>
                    <a:gd name="connsiteY11" fmla="*/ 729348 h 738153"/>
                    <a:gd name="connsiteX12" fmla="*/ 0 w 3619476"/>
                    <a:gd name="connsiteY12" fmla="*/ 0 h 7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19476" h="738153">
                      <a:moveTo>
                        <a:pt x="0" y="0"/>
                      </a:moveTo>
                      <a:lnTo>
                        <a:pt x="1416670" y="0"/>
                      </a:lnTo>
                      <a:lnTo>
                        <a:pt x="2442085" y="0"/>
                      </a:lnTo>
                      <a:lnTo>
                        <a:pt x="3253797" y="0"/>
                      </a:lnTo>
                      <a:lnTo>
                        <a:pt x="3326545" y="198763"/>
                      </a:lnTo>
                      <a:cubicBezTo>
                        <a:pt x="3406772" y="388441"/>
                        <a:pt x="3504931" y="568688"/>
                        <a:pt x="3618896" y="737378"/>
                      </a:cubicBezTo>
                      <a:lnTo>
                        <a:pt x="3619476" y="738153"/>
                      </a:lnTo>
                      <a:lnTo>
                        <a:pt x="3256394" y="738153"/>
                      </a:lnTo>
                      <a:lnTo>
                        <a:pt x="3247588" y="729348"/>
                      </a:lnTo>
                      <a:lnTo>
                        <a:pt x="2442085" y="729348"/>
                      </a:lnTo>
                      <a:lnTo>
                        <a:pt x="1416669" y="729346"/>
                      </a:lnTo>
                      <a:lnTo>
                        <a:pt x="0" y="7293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sp3d prstMaterial="plastic">
                  <a:bevelT w="63500" h="107950"/>
                  <a:bevelB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BA8D58F-6EE5-43E6-9E4D-875BF740EEDE}"/>
                  </a:ext>
                </a:extLst>
              </p:cNvPr>
              <p:cNvSpPr/>
              <p:nvPr/>
            </p:nvSpPr>
            <p:spPr>
              <a:xfrm rot="2700000">
                <a:off x="4798772" y="1743565"/>
                <a:ext cx="4124579" cy="4079189"/>
              </a:xfrm>
              <a:custGeom>
                <a:avLst/>
                <a:gdLst>
                  <a:gd name="connsiteX0" fmla="*/ 81038 w 4420373"/>
                  <a:gd name="connsiteY0" fmla="*/ 1814636 h 4398526"/>
                  <a:gd name="connsiteX1" fmla="*/ 2090009 w 4420373"/>
                  <a:gd name="connsiteY1" fmla="*/ 1814636 h 4398526"/>
                  <a:gd name="connsiteX2" fmla="*/ 2340641 w 4420373"/>
                  <a:gd name="connsiteY2" fmla="*/ 1564005 h 4398526"/>
                  <a:gd name="connsiteX3" fmla="*/ 2822413 w 4420373"/>
                  <a:gd name="connsiteY3" fmla="*/ 1082232 h 4398526"/>
                  <a:gd name="connsiteX4" fmla="*/ 3610867 w 4420373"/>
                  <a:gd name="connsiteY4" fmla="*/ 293778 h 4398526"/>
                  <a:gd name="connsiteX5" fmla="*/ 3383797 w 4420373"/>
                  <a:gd name="connsiteY5" fmla="*/ 66707 h 4398526"/>
                  <a:gd name="connsiteX6" fmla="*/ 4420373 w 4420373"/>
                  <a:gd name="connsiteY6" fmla="*/ 0 h 4398526"/>
                  <a:gd name="connsiteX7" fmla="*/ 4353665 w 4420373"/>
                  <a:gd name="connsiteY7" fmla="*/ 1036575 h 4398526"/>
                  <a:gd name="connsiteX8" fmla="*/ 4126594 w 4420373"/>
                  <a:gd name="connsiteY8" fmla="*/ 809505 h 4398526"/>
                  <a:gd name="connsiteX9" fmla="*/ 3338140 w 4420373"/>
                  <a:gd name="connsiteY9" fmla="*/ 1597959 h 4398526"/>
                  <a:gd name="connsiteX10" fmla="*/ 2856368 w 4420373"/>
                  <a:gd name="connsiteY10" fmla="*/ 2079732 h 4398526"/>
                  <a:gd name="connsiteX11" fmla="*/ 2586217 w 4420373"/>
                  <a:gd name="connsiteY11" fmla="*/ 2349882 h 4398526"/>
                  <a:gd name="connsiteX12" fmla="*/ 2586219 w 4420373"/>
                  <a:gd name="connsiteY12" fmla="*/ 4307360 h 4398526"/>
                  <a:gd name="connsiteX13" fmla="*/ 2568520 w 4420373"/>
                  <a:gd name="connsiteY13" fmla="*/ 4325059 h 4398526"/>
                  <a:gd name="connsiteX14" fmla="*/ 2568519 w 4420373"/>
                  <a:gd name="connsiteY14" fmla="*/ 4337512 h 4398526"/>
                  <a:gd name="connsiteX15" fmla="*/ 2507505 w 4420373"/>
                  <a:gd name="connsiteY15" fmla="*/ 4398526 h 4398526"/>
                  <a:gd name="connsiteX16" fmla="*/ 2378242 w 4420373"/>
                  <a:gd name="connsiteY16" fmla="*/ 4379872 h 4398526"/>
                  <a:gd name="connsiteX17" fmla="*/ 1825069 w 4420373"/>
                  <a:gd name="connsiteY17" fmla="*/ 4215935 h 4398526"/>
                  <a:gd name="connsiteX18" fmla="*/ 1702894 w 4420373"/>
                  <a:gd name="connsiteY18" fmla="*/ 4159231 h 4398526"/>
                  <a:gd name="connsiteX19" fmla="*/ 1839172 w 4420373"/>
                  <a:gd name="connsiteY19" fmla="*/ 4022953 h 4398526"/>
                  <a:gd name="connsiteX20" fmla="*/ 1839171 w 4420373"/>
                  <a:gd name="connsiteY20" fmla="*/ 3402786 h 4398526"/>
                  <a:gd name="connsiteX21" fmla="*/ 1839171 w 4420373"/>
                  <a:gd name="connsiteY21" fmla="*/ 3349532 h 4398526"/>
                  <a:gd name="connsiteX22" fmla="*/ 1698288 w 4420373"/>
                  <a:gd name="connsiteY22" fmla="*/ 3208649 h 4398526"/>
                  <a:gd name="connsiteX23" fmla="*/ 1108972 w 4420373"/>
                  <a:gd name="connsiteY23" fmla="*/ 3797965 h 4398526"/>
                  <a:gd name="connsiteX24" fmla="*/ 1064276 w 4420373"/>
                  <a:gd name="connsiteY24" fmla="*/ 3765105 h 4398526"/>
                  <a:gd name="connsiteX25" fmla="*/ 837558 w 4420373"/>
                  <a:gd name="connsiteY25" fmla="*/ 3560183 h 4398526"/>
                  <a:gd name="connsiteX26" fmla="*/ 632635 w 4420373"/>
                  <a:gd name="connsiteY26" fmla="*/ 3333465 h 4398526"/>
                  <a:gd name="connsiteX27" fmla="*/ 594242 w 4420373"/>
                  <a:gd name="connsiteY27" fmla="*/ 3281241 h 4398526"/>
                  <a:gd name="connsiteX28" fmla="*/ 1182561 w 4420373"/>
                  <a:gd name="connsiteY28" fmla="*/ 2692922 h 4398526"/>
                  <a:gd name="connsiteX29" fmla="*/ 1026945 w 4420373"/>
                  <a:gd name="connsiteY29" fmla="*/ 2537306 h 4398526"/>
                  <a:gd name="connsiteX30" fmla="*/ 758167 w 4420373"/>
                  <a:gd name="connsiteY30" fmla="*/ 2537306 h 4398526"/>
                  <a:gd name="connsiteX31" fmla="*/ 382993 w 4420373"/>
                  <a:gd name="connsiteY31" fmla="*/ 2537306 h 4398526"/>
                  <a:gd name="connsiteX32" fmla="*/ 234371 w 4420373"/>
                  <a:gd name="connsiteY32" fmla="*/ 2685928 h 4398526"/>
                  <a:gd name="connsiteX33" fmla="*/ 181806 w 4420373"/>
                  <a:gd name="connsiteY33" fmla="*/ 2572672 h 4398526"/>
                  <a:gd name="connsiteX34" fmla="*/ 17868 w 4420373"/>
                  <a:gd name="connsiteY34" fmla="*/ 2019499 h 4398526"/>
                  <a:gd name="connsiteX35" fmla="*/ 0 w 4420373"/>
                  <a:gd name="connsiteY35" fmla="*/ 1895675 h 439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20373" h="4398526">
                    <a:moveTo>
                      <a:pt x="81038" y="1814636"/>
                    </a:moveTo>
                    <a:lnTo>
                      <a:pt x="2090009" y="1814636"/>
                    </a:lnTo>
                    <a:lnTo>
                      <a:pt x="2340641" y="1564005"/>
                    </a:lnTo>
                    <a:lnTo>
                      <a:pt x="2822413" y="1082232"/>
                    </a:lnTo>
                    <a:lnTo>
                      <a:pt x="3610867" y="293778"/>
                    </a:lnTo>
                    <a:lnTo>
                      <a:pt x="3383797" y="66707"/>
                    </a:lnTo>
                    <a:lnTo>
                      <a:pt x="4420373" y="0"/>
                    </a:lnTo>
                    <a:lnTo>
                      <a:pt x="4353665" y="1036575"/>
                    </a:lnTo>
                    <a:lnTo>
                      <a:pt x="4126594" y="809505"/>
                    </a:lnTo>
                    <a:lnTo>
                      <a:pt x="3338140" y="1597959"/>
                    </a:lnTo>
                    <a:lnTo>
                      <a:pt x="2856368" y="2079732"/>
                    </a:lnTo>
                    <a:lnTo>
                      <a:pt x="2586217" y="2349882"/>
                    </a:lnTo>
                    <a:lnTo>
                      <a:pt x="2586219" y="4307360"/>
                    </a:lnTo>
                    <a:lnTo>
                      <a:pt x="2568520" y="4325059"/>
                    </a:lnTo>
                    <a:cubicBezTo>
                      <a:pt x="2568520" y="4329210"/>
                      <a:pt x="2568519" y="4333361"/>
                      <a:pt x="2568519" y="4337512"/>
                    </a:cubicBezTo>
                    <a:lnTo>
                      <a:pt x="2507505" y="4398526"/>
                    </a:lnTo>
                    <a:lnTo>
                      <a:pt x="2378242" y="4379872"/>
                    </a:lnTo>
                    <a:cubicBezTo>
                      <a:pt x="2190078" y="4343442"/>
                      <a:pt x="2004744" y="4288796"/>
                      <a:pt x="1825069" y="4215935"/>
                    </a:cubicBezTo>
                    <a:lnTo>
                      <a:pt x="1702894" y="4159231"/>
                    </a:lnTo>
                    <a:lnTo>
                      <a:pt x="1839172" y="4022953"/>
                    </a:lnTo>
                    <a:cubicBezTo>
                      <a:pt x="1839172" y="3816231"/>
                      <a:pt x="1839171" y="3609508"/>
                      <a:pt x="1839171" y="3402786"/>
                    </a:cubicBezTo>
                    <a:lnTo>
                      <a:pt x="1839171" y="3349532"/>
                    </a:lnTo>
                    <a:lnTo>
                      <a:pt x="1698288" y="3208649"/>
                    </a:lnTo>
                    <a:lnTo>
                      <a:pt x="1108972" y="3797965"/>
                    </a:lnTo>
                    <a:lnTo>
                      <a:pt x="1064276" y="3765105"/>
                    </a:lnTo>
                    <a:cubicBezTo>
                      <a:pt x="986110" y="3701352"/>
                      <a:pt x="910419" y="3633044"/>
                      <a:pt x="837558" y="3560183"/>
                    </a:cubicBezTo>
                    <a:cubicBezTo>
                      <a:pt x="764696" y="3487322"/>
                      <a:pt x="696389" y="3411631"/>
                      <a:pt x="632635" y="3333465"/>
                    </a:cubicBezTo>
                    <a:lnTo>
                      <a:pt x="594242" y="3281241"/>
                    </a:lnTo>
                    <a:lnTo>
                      <a:pt x="1182561" y="2692922"/>
                    </a:lnTo>
                    <a:lnTo>
                      <a:pt x="1026945" y="2537306"/>
                    </a:lnTo>
                    <a:lnTo>
                      <a:pt x="758167" y="2537306"/>
                    </a:lnTo>
                    <a:lnTo>
                      <a:pt x="382993" y="2537306"/>
                    </a:lnTo>
                    <a:lnTo>
                      <a:pt x="234371" y="2685928"/>
                    </a:lnTo>
                    <a:lnTo>
                      <a:pt x="181806" y="2572672"/>
                    </a:lnTo>
                    <a:cubicBezTo>
                      <a:pt x="108945" y="2392997"/>
                      <a:pt x="54299" y="2207663"/>
                      <a:pt x="17868" y="2019499"/>
                    </a:cubicBezTo>
                    <a:lnTo>
                      <a:pt x="0" y="189567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sp3d prstMaterial="plastic">
                <a:bevelT w="63500" h="107950"/>
                <a:bevelB w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6ACA7F-7449-4125-A1CA-A1356C68C455}"/>
                </a:ext>
              </a:extLst>
            </p:cNvPr>
            <p:cNvGrpSpPr/>
            <p:nvPr/>
          </p:nvGrpSpPr>
          <p:grpSpPr>
            <a:xfrm>
              <a:off x="1258788" y="1977616"/>
              <a:ext cx="10624120" cy="4114579"/>
              <a:chOff x="1884818" y="2000970"/>
              <a:chExt cx="10624120" cy="411457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F02F15-D0FA-4884-949C-8E6420DCEE96}"/>
                  </a:ext>
                </a:extLst>
              </p:cNvPr>
              <p:cNvSpPr/>
              <p:nvPr/>
            </p:nvSpPr>
            <p:spPr>
              <a:xfrm flipH="1">
                <a:off x="1888947" y="2000970"/>
                <a:ext cx="32622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Needs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C8A289-F33B-4285-8E97-EA1233E5B044}"/>
                  </a:ext>
                </a:extLst>
              </p:cNvPr>
              <p:cNvSpPr/>
              <p:nvPr/>
            </p:nvSpPr>
            <p:spPr>
              <a:xfrm flipH="1">
                <a:off x="1884818" y="3594069"/>
                <a:ext cx="3270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A0B865-F409-4E04-A118-2D432B48A1BF}"/>
                  </a:ext>
                </a:extLst>
              </p:cNvPr>
              <p:cNvSpPr/>
              <p:nvPr/>
            </p:nvSpPr>
            <p:spPr>
              <a:xfrm flipH="1">
                <a:off x="1888947" y="5194912"/>
                <a:ext cx="32622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Barriers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78AA3F-1DB9-4B6A-9616-89220614C9F2}"/>
                  </a:ext>
                </a:extLst>
              </p:cNvPr>
              <p:cNvSpPr/>
              <p:nvPr/>
            </p:nvSpPr>
            <p:spPr>
              <a:xfrm flipH="1">
                <a:off x="10617011" y="5038523"/>
                <a:ext cx="1891927" cy="10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133" b="1" kern="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EFFECTIVE </a:t>
                </a:r>
              </a:p>
              <a:p>
                <a:pPr algn="ctr">
                  <a:defRPr/>
                </a:pPr>
                <a:r>
                  <a:rPr lang="en-US" sz="2133" b="1" kern="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(Learned)</a:t>
                </a:r>
              </a:p>
              <a:p>
                <a:pPr algn="ctr">
                  <a:defRPr/>
                </a:pPr>
                <a:r>
                  <a:rPr lang="en-US" sz="2133" b="1" kern="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LESSONS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1A0513-CFFF-49E0-B168-59F3278AC283}"/>
              </a:ext>
            </a:extLst>
          </p:cNvPr>
          <p:cNvSpPr txBox="1"/>
          <p:nvPr/>
        </p:nvSpPr>
        <p:spPr>
          <a:xfrm>
            <a:off x="5295420" y="6167592"/>
            <a:ext cx="6714565" cy="643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300"/>
              </a:lnSpc>
            </a:pPr>
            <a:r>
              <a:rPr lang="en-US" sz="1051" dirty="0">
                <a:latin typeface="Avenir Book" charset="0"/>
                <a:ea typeface="Avenir Book" charset="0"/>
                <a:cs typeface="Avenir Book" charset="0"/>
              </a:rPr>
              <a:t>*Source: Adapted from Dr. Allen Goben’s Trust &amp; Empowerment: A Declaration of Interdependence (2016)</a:t>
            </a:r>
          </a:p>
        </p:txBody>
      </p:sp>
      <p:pic>
        <p:nvPicPr>
          <p:cNvPr id="6152" name="Picture 8" descr="Image result for big ide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789" y="3387609"/>
            <a:ext cx="1602072" cy="16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79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054389" cy="16202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6 Annual Sessions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790689"/>
            <a:ext cx="11582400" cy="527662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Fall Sessions</a:t>
            </a:r>
            <a:r>
              <a:rPr lang="en-US" b="1" dirty="0"/>
              <a:t>					</a:t>
            </a:r>
            <a:r>
              <a:rPr lang="en-US" b="1" u="sng" dirty="0"/>
              <a:t>Spring Sessions</a:t>
            </a:r>
          </a:p>
          <a:p>
            <a:pPr marL="0" indent="0">
              <a:buNone/>
            </a:pPr>
            <a:r>
              <a:rPr lang="en-US" b="1" dirty="0"/>
              <a:t>Engagement</a:t>
            </a:r>
            <a:r>
              <a:rPr lang="en-US" dirty="0"/>
              <a:t> </a:t>
            </a:r>
            <a:r>
              <a:rPr lang="en-US" dirty="0" smtClean="0"/>
              <a:t>		</a:t>
            </a:r>
            <a:r>
              <a:rPr lang="en-US" dirty="0"/>
              <a:t>			</a:t>
            </a:r>
            <a:r>
              <a:rPr lang="en-US" b="1" dirty="0"/>
              <a:t>Rigor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Pedagogy</a:t>
            </a:r>
            <a:r>
              <a:rPr lang="en-US" dirty="0" smtClean="0"/>
              <a:t> 		</a:t>
            </a:r>
            <a:r>
              <a:rPr lang="en-US" dirty="0"/>
              <a:t>			</a:t>
            </a:r>
            <a:r>
              <a:rPr lang="en-US" b="1" dirty="0"/>
              <a:t>Equity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Student </a:t>
            </a:r>
            <a:r>
              <a:rPr lang="en-US" b="1" dirty="0"/>
              <a:t>Success </a:t>
            </a:r>
            <a:r>
              <a:rPr lang="en-US" b="1" dirty="0" smtClean="0"/>
              <a:t>		</a:t>
            </a:r>
            <a:r>
              <a:rPr lang="en-US" dirty="0"/>
              <a:t>		</a:t>
            </a:r>
            <a:r>
              <a:rPr lang="en-US" b="1" dirty="0" smtClean="0"/>
              <a:t>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Assigned Session Developers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Topic/ Theme will have an assigned Team with a LEAD. </a:t>
            </a:r>
          </a:p>
          <a:p>
            <a:r>
              <a:rPr lang="en-US" dirty="0"/>
              <a:t>The LEAD is asked to </a:t>
            </a:r>
            <a:r>
              <a:rPr lang="en-US" b="1" i="1" u="sng" dirty="0"/>
              <a:t>organize meetings, develop a completion date timeline for session(s), and work with assigned team to identify and recruit faculty/staff to facilitate and develop sessions</a:t>
            </a:r>
          </a:p>
          <a:p>
            <a:r>
              <a:rPr lang="en-US" dirty="0"/>
              <a:t>Provide updates on session progression during COTW meetings</a:t>
            </a:r>
          </a:p>
          <a:p>
            <a:r>
              <a:rPr lang="en-US" dirty="0"/>
              <a:t>Ensure that session(s) adhere to framework</a:t>
            </a:r>
          </a:p>
          <a:p>
            <a:r>
              <a:rPr lang="en-US" dirty="0"/>
              <a:t>Identify LinkedIn Learning training(s), Virtual Faculty Lounge training(s), and institutional (departmental/ divisional/ college-wide) professional development opportunities that align with assigned month’s theme that are scheduled for the same month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CC Colors">
      <a:dk1>
        <a:srgbClr val="000000"/>
      </a:dk1>
      <a:lt1>
        <a:srgbClr val="FFFFFF"/>
      </a:lt1>
      <a:dk2>
        <a:srgbClr val="555659"/>
      </a:dk2>
      <a:lt2>
        <a:srgbClr val="8A8A8D"/>
      </a:lt2>
      <a:accent1>
        <a:srgbClr val="FFB819"/>
      </a:accent1>
      <a:accent2>
        <a:srgbClr val="EF7622"/>
      </a:accent2>
      <a:accent3>
        <a:srgbClr val="D9272E"/>
      </a:accent3>
      <a:accent4>
        <a:srgbClr val="6CC049"/>
      </a:accent4>
      <a:accent5>
        <a:srgbClr val="0093C9"/>
      </a:accent5>
      <a:accent6>
        <a:srgbClr val="E56385"/>
      </a:accent6>
      <a:hlink>
        <a:srgbClr val="0075C9"/>
      </a:hlink>
      <a:folHlink>
        <a:srgbClr val="490D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>
          <a:lnSpc>
            <a:spcPts val="4300"/>
          </a:lnSpc>
          <a:defRPr sz="3600" dirty="0"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C-2022.powerpoint-template" id="{FA5A9C09-E34E-C245-A7C0-D5F4D3531F7C}" vid="{62989AFD-F599-B84D-9692-54BFBA9CD793}"/>
    </a:ext>
  </a:extLst>
</a:theme>
</file>

<file path=ppt/theme/theme2.xml><?xml version="1.0" encoding="utf-8"?>
<a:theme xmlns:a="http://schemas.openxmlformats.org/drawingml/2006/main" name="Top Bar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C-2022.powerpoint-template" id="{FA5A9C09-E34E-C245-A7C0-D5F4D3531F7C}" vid="{338132CE-374E-1144-8D78-75B4D0B08C45}"/>
    </a:ext>
  </a:extLst>
</a:theme>
</file>

<file path=ppt/theme/theme3.xml><?xml version="1.0" encoding="utf-8"?>
<a:theme xmlns:a="http://schemas.openxmlformats.org/drawingml/2006/main" name="Top Bar - Black">
  <a:themeElements>
    <a:clrScheme name="HCC Pall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819"/>
      </a:accent1>
      <a:accent2>
        <a:srgbClr val="D9272E"/>
      </a:accent2>
      <a:accent3>
        <a:srgbClr val="E56385"/>
      </a:accent3>
      <a:accent4>
        <a:srgbClr val="EF7622"/>
      </a:accent4>
      <a:accent5>
        <a:srgbClr val="6CC049"/>
      </a:accent5>
      <a:accent6>
        <a:srgbClr val="0093C9"/>
      </a:accent6>
      <a:hlink>
        <a:srgbClr val="0075C9"/>
      </a:hlink>
      <a:folHlink>
        <a:srgbClr val="490D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C-2022.powerpoint-template" id="{FA5A9C09-E34E-C245-A7C0-D5F4D3531F7C}" vid="{17CBF1D4-905A-C640-9DF0-EE43C28B05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19B176124E4AA9CA6BEB33D47E81" ma:contentTypeVersion="14" ma:contentTypeDescription="Create a new document." ma:contentTypeScope="" ma:versionID="83e785ddd7a4f4cb7efd2c6b3becbf37">
  <xsd:schema xmlns:xsd="http://www.w3.org/2001/XMLSchema" xmlns:xs="http://www.w3.org/2001/XMLSchema" xmlns:p="http://schemas.microsoft.com/office/2006/metadata/properties" xmlns:ns3="2ec4a09b-e716-43c0-bd9a-092031d0118f" xmlns:ns4="c5f6006f-90f3-4725-a279-6ed5547e0077" targetNamespace="http://schemas.microsoft.com/office/2006/metadata/properties" ma:root="true" ma:fieldsID="67972e8a13e3d50b287d4bdc4bb711e9" ns3:_="" ns4:_="">
    <xsd:import namespace="2ec4a09b-e716-43c0-bd9a-092031d0118f"/>
    <xsd:import namespace="c5f6006f-90f3-4725-a279-6ed5547e007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4a09b-e716-43c0-bd9a-092031d011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6006f-90f3-4725-a279-6ed5547e0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D532A-FFF3-4E3B-AEA5-49C6C7B172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0037A-6CB6-49F8-B5A2-1CA1E6AD0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4a09b-e716-43c0-bd9a-092031d0118f"/>
    <ds:schemaRef ds:uri="c5f6006f-90f3-4725-a279-6ed5547e0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1CE463-18A2-4921-BE4F-DA11F7648A66}">
  <ds:schemaRefs>
    <ds:schemaRef ds:uri="http://schemas.openxmlformats.org/package/2006/metadata/core-properties"/>
    <ds:schemaRef ds:uri="http://schemas.microsoft.com/office/2006/documentManagement/types"/>
    <ds:schemaRef ds:uri="2ec4a09b-e716-43c0-bd9a-092031d0118f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c5f6006f-90f3-4725-a279-6ed5547e007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HCC-2022.powerpoint-template (1)</Template>
  <TotalTime>502</TotalTime>
  <Words>1884</Words>
  <Application>Microsoft Office PowerPoint</Application>
  <PresentationFormat>Widescreen</PresentationFormat>
  <Paragraphs>200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Avenir Book</vt:lpstr>
      <vt:lpstr>Avenir Heavy</vt:lpstr>
      <vt:lpstr>Avenir Medium</vt:lpstr>
      <vt:lpstr>Calibri</vt:lpstr>
      <vt:lpstr>Cambria Math</vt:lpstr>
      <vt:lpstr>Gill Sans MT</vt:lpstr>
      <vt:lpstr>Gotham Black</vt:lpstr>
      <vt:lpstr>LucidaGrande</vt:lpstr>
      <vt:lpstr>Times New Roman</vt:lpstr>
      <vt:lpstr>Wingdings</vt:lpstr>
      <vt:lpstr>Office Theme</vt:lpstr>
      <vt:lpstr>Top Bar - White</vt:lpstr>
      <vt:lpstr>Top Bar - Black</vt:lpstr>
      <vt:lpstr>PowerPoint Presentation</vt:lpstr>
      <vt:lpstr>Expected Outcomes</vt:lpstr>
      <vt:lpstr>  Corequisite Professional Development Series</vt:lpstr>
      <vt:lpstr>Guiding Principles</vt:lpstr>
      <vt:lpstr>Faculty and Staff-led Model</vt:lpstr>
      <vt:lpstr>Approach</vt:lpstr>
      <vt:lpstr>NGB^2 I* Process</vt:lpstr>
      <vt:lpstr>6 Annual Sessions Framework</vt:lpstr>
      <vt:lpstr>Assigned Session Developers</vt:lpstr>
      <vt:lpstr>Session Format</vt:lpstr>
      <vt:lpstr>COREQUISITE Professional Development Series OUTCOMES </vt:lpstr>
      <vt:lpstr>Engagement Outcomes</vt:lpstr>
      <vt:lpstr>Engagement</vt:lpstr>
      <vt:lpstr>Let’s Talk  Expected Outcome Understand the components of the professional  development framework  </vt:lpstr>
      <vt:lpstr>PowerPoint Presentation</vt:lpstr>
      <vt:lpstr>PowerPoint Presentation</vt:lpstr>
      <vt:lpstr>PowerPoint Presentation</vt:lpstr>
      <vt:lpstr>Let’s Talk  Expected Outcome Learn about HCC’s approach in using relevant data to inform decision-making  Expected Outcome Explore student outcomes in co-requisite courses prior to and after professional development framework implementation  </vt:lpstr>
      <vt:lpstr>PowerPoint Presentation</vt:lpstr>
      <vt:lpstr>PowerPoint Presentation</vt:lpstr>
      <vt:lpstr>PowerPoint Presentation</vt:lpstr>
      <vt:lpstr>Breakout 3  Expected Outcome Understand the components of the professional  development framework  Expected Outcome Learn about HCC’s approach in using relevant data to inform decision-making  Expected Outcome Explore student outcomes in co-requisite courses prior to and after professional development framework implementation   </vt:lpstr>
      <vt:lpstr>Conclusions:</vt:lpstr>
      <vt:lpstr>Questions</vt:lpstr>
      <vt:lpstr>PowerPoint Presentation</vt:lpstr>
    </vt:vector>
  </TitlesOfParts>
  <Company>HCCS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betty.fortune</dc:creator>
  <cp:lastModifiedBy>betty.fortune</cp:lastModifiedBy>
  <cp:revision>25</cp:revision>
  <dcterms:created xsi:type="dcterms:W3CDTF">2022-11-04T14:34:12Z</dcterms:created>
  <dcterms:modified xsi:type="dcterms:W3CDTF">2022-11-09T15:49:40Z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0x01010062E619B176124E4AA9CA6BEB33D47E81</vt:lpwstr>
  </property>
</Properties>
</file>