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2"/>
  </p:notesMasterIdLst>
  <p:handoutMasterIdLst>
    <p:handoutMasterId r:id="rId13"/>
  </p:handoutMasterIdLst>
  <p:sldIdLst>
    <p:sldId id="481" r:id="rId2"/>
    <p:sldId id="274" r:id="rId3"/>
    <p:sldId id="488" r:id="rId4"/>
    <p:sldId id="492" r:id="rId5"/>
    <p:sldId id="489" r:id="rId6"/>
    <p:sldId id="493" r:id="rId7"/>
    <p:sldId id="494" r:id="rId8"/>
    <p:sldId id="485" r:id="rId9"/>
    <p:sldId id="495"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20" autoAdjust="0"/>
  </p:normalViewPr>
  <p:slideViewPr>
    <p:cSldViewPr snapToGrid="0">
      <p:cViewPr varScale="1">
        <p:scale>
          <a:sx n="82" d="100"/>
          <a:sy n="82" d="100"/>
        </p:scale>
        <p:origin x="720" y="62"/>
      </p:cViewPr>
      <p:guideLst/>
    </p:cSldViewPr>
  </p:slideViewPr>
  <p:outlineViewPr>
    <p:cViewPr>
      <p:scale>
        <a:sx n="33" d="100"/>
        <a:sy n="33" d="100"/>
      </p:scale>
      <p:origin x="0" y="-2604"/>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200" d="100"/>
          <a:sy n="200" d="100"/>
        </p:scale>
        <p:origin x="240" y="-30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55A2C8-AB6F-4E58-A2A1-5CCDD6ACCA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AE9362-4BEE-43E9-B828-1F1DED9ED7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09C47-C2CA-41F7-B016-D3E89B6D1C6A}" type="datetimeFigureOut">
              <a:rPr lang="en-US" smtClean="0"/>
              <a:t>11/2/2021</a:t>
            </a:fld>
            <a:endParaRPr lang="en-US"/>
          </a:p>
        </p:txBody>
      </p:sp>
      <p:sp>
        <p:nvSpPr>
          <p:cNvPr id="4" name="Footer Placeholder 3">
            <a:extLst>
              <a:ext uri="{FF2B5EF4-FFF2-40B4-BE49-F238E27FC236}">
                <a16:creationId xmlns:a16="http://schemas.microsoft.com/office/drawing/2014/main" id="{9BF66281-9BA5-42BF-8B02-3B42571E93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5E7685-EB4A-4A7F-8408-D239AAFE68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CD668-1757-4774-B1C1-F3FA1C1AF14C}" type="slidenum">
              <a:rPr lang="en-US" smtClean="0"/>
              <a:t>‹#›</a:t>
            </a:fld>
            <a:endParaRPr lang="en-US"/>
          </a:p>
        </p:txBody>
      </p:sp>
    </p:spTree>
    <p:extLst>
      <p:ext uri="{BB962C8B-B14F-4D97-AF65-F5344CB8AC3E}">
        <p14:creationId xmlns:p14="http://schemas.microsoft.com/office/powerpoint/2010/main" val="3885715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7DCD4-298B-482A-8C54-430089405FDC}"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A26CF-9F37-406C-9545-5AADF5EB2EE5}" type="slidenum">
              <a:rPr lang="en-US" smtClean="0"/>
              <a:t>‹#›</a:t>
            </a:fld>
            <a:endParaRPr lang="en-US"/>
          </a:p>
        </p:txBody>
      </p:sp>
    </p:spTree>
    <p:extLst>
      <p:ext uri="{BB962C8B-B14F-4D97-AF65-F5344CB8AC3E}">
        <p14:creationId xmlns:p14="http://schemas.microsoft.com/office/powerpoint/2010/main" val="115815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wish I could say there was a magic formula for creating pathways for students that lead to good jobs and seamless alignment from CE to credit to 4 year universities.  Unfortunately, there isn’t one.  It takes diligent work, careful listening and a willingness to collaborate across the board.  It has taken us years to get to where we are now and there is still plenty to do.  I hope to give you an idea of how we got here, lessons learned and where we still have work to do.</a:t>
            </a:r>
          </a:p>
          <a:p>
            <a:endParaRPr lang="en-US" dirty="0"/>
          </a:p>
        </p:txBody>
      </p:sp>
      <p:sp>
        <p:nvSpPr>
          <p:cNvPr id="4" name="Slide Number Placeholder 3"/>
          <p:cNvSpPr>
            <a:spLocks noGrp="1"/>
          </p:cNvSpPr>
          <p:nvPr>
            <p:ph type="sldNum" sz="quarter" idx="5"/>
          </p:nvPr>
        </p:nvSpPr>
        <p:spPr/>
        <p:txBody>
          <a:bodyPr/>
          <a:lstStyle/>
          <a:p>
            <a:fld id="{90BA26CF-9F37-406C-9545-5AADF5EB2EE5}" type="slidenum">
              <a:rPr lang="en-US" smtClean="0"/>
              <a:t>1</a:t>
            </a:fld>
            <a:endParaRPr lang="en-US"/>
          </a:p>
        </p:txBody>
      </p:sp>
    </p:spTree>
    <p:extLst>
      <p:ext uri="{BB962C8B-B14F-4D97-AF65-F5344CB8AC3E}">
        <p14:creationId xmlns:p14="http://schemas.microsoft.com/office/powerpoint/2010/main" val="396377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A26CF-9F37-406C-9545-5AADF5EB2EE5}" type="slidenum">
              <a:rPr lang="en-US" smtClean="0"/>
              <a:t>10</a:t>
            </a:fld>
            <a:endParaRPr lang="en-US"/>
          </a:p>
        </p:txBody>
      </p:sp>
    </p:spTree>
    <p:extLst>
      <p:ext uri="{BB962C8B-B14F-4D97-AF65-F5344CB8AC3E}">
        <p14:creationId xmlns:p14="http://schemas.microsoft.com/office/powerpoint/2010/main" val="53020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objectives I plan to cover over the course of this presentation</a:t>
            </a:r>
          </a:p>
        </p:txBody>
      </p:sp>
      <p:sp>
        <p:nvSpPr>
          <p:cNvPr id="4" name="Slide Number Placeholder 3"/>
          <p:cNvSpPr>
            <a:spLocks noGrp="1"/>
          </p:cNvSpPr>
          <p:nvPr>
            <p:ph type="sldNum" sz="quarter" idx="5"/>
          </p:nvPr>
        </p:nvSpPr>
        <p:spPr/>
        <p:txBody>
          <a:bodyPr/>
          <a:lstStyle/>
          <a:p>
            <a:fld id="{90BA26CF-9F37-406C-9545-5AADF5EB2EE5}" type="slidenum">
              <a:rPr lang="en-US" smtClean="0"/>
              <a:t>2</a:t>
            </a:fld>
            <a:endParaRPr lang="en-US"/>
          </a:p>
        </p:txBody>
      </p:sp>
    </p:spTree>
    <p:extLst>
      <p:ext uri="{BB962C8B-B14F-4D97-AF65-F5344CB8AC3E}">
        <p14:creationId xmlns:p14="http://schemas.microsoft.com/office/powerpoint/2010/main" val="137161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I would start with a little bit about ACC.  Like most community colleges in Texas we were founded in the early 1970s as an extension of AISD.  Since then we have grown to serve all or part of 6 counties with 11 campuses located in an area roughly the size of Connecticut.  </a:t>
            </a:r>
          </a:p>
          <a:p>
            <a:endParaRPr lang="en-US" dirty="0"/>
          </a:p>
          <a:p>
            <a:r>
              <a:rPr lang="en-US" dirty="0"/>
              <a:t>In 2015 we determined that we needed to adopt the pathways model and over the course of the next three years fully implemented 10 areas of study that we divided between 9 credit divisions.  We have since also aligned our CE and AE programs with these Areas of Study.  We have well over 100 instructional programs in a wide variety of disciplines designed to meet the needs of central Texans and the employers in our region.  We are also an Hispanic Serving Institution with that demographic representing about 40% of our student body.</a:t>
            </a:r>
          </a:p>
          <a:p>
            <a:endParaRPr lang="en-US" dirty="0"/>
          </a:p>
          <a:p>
            <a:r>
              <a:rPr lang="en-US" dirty="0"/>
              <a:t>As we like to say “Start here. Get there.”</a:t>
            </a:r>
          </a:p>
          <a:p>
            <a:endParaRPr lang="en-US" dirty="0"/>
          </a:p>
          <a:p>
            <a:endParaRPr lang="en-US" dirty="0"/>
          </a:p>
        </p:txBody>
      </p:sp>
      <p:sp>
        <p:nvSpPr>
          <p:cNvPr id="4" name="Slide Number Placeholder 3"/>
          <p:cNvSpPr>
            <a:spLocks noGrp="1"/>
          </p:cNvSpPr>
          <p:nvPr>
            <p:ph type="sldNum" sz="quarter" idx="5"/>
          </p:nvPr>
        </p:nvSpPr>
        <p:spPr/>
        <p:txBody>
          <a:bodyPr/>
          <a:lstStyle/>
          <a:p>
            <a:fld id="{90BA26CF-9F37-406C-9545-5AADF5EB2EE5}" type="slidenum">
              <a:rPr lang="en-US" smtClean="0"/>
              <a:t>3</a:t>
            </a:fld>
            <a:endParaRPr lang="en-US"/>
          </a:p>
        </p:txBody>
      </p:sp>
    </p:spTree>
    <p:extLst>
      <p:ext uri="{BB962C8B-B14F-4D97-AF65-F5344CB8AC3E}">
        <p14:creationId xmlns:p14="http://schemas.microsoft.com/office/powerpoint/2010/main" val="349103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A26CF-9F37-406C-9545-5AADF5EB2EE5}" type="slidenum">
              <a:rPr lang="en-US" smtClean="0"/>
              <a:t>4</a:t>
            </a:fld>
            <a:endParaRPr lang="en-US"/>
          </a:p>
        </p:txBody>
      </p:sp>
    </p:spTree>
    <p:extLst>
      <p:ext uri="{BB962C8B-B14F-4D97-AF65-F5344CB8AC3E}">
        <p14:creationId xmlns:p14="http://schemas.microsoft.com/office/powerpoint/2010/main" val="252127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strong workforce programs, we followed these steps.  I’ll talk more in depth about each one. </a:t>
            </a:r>
          </a:p>
        </p:txBody>
      </p:sp>
      <p:sp>
        <p:nvSpPr>
          <p:cNvPr id="4" name="Slide Number Placeholder 3"/>
          <p:cNvSpPr>
            <a:spLocks noGrp="1"/>
          </p:cNvSpPr>
          <p:nvPr>
            <p:ph type="sldNum" sz="quarter" idx="5"/>
          </p:nvPr>
        </p:nvSpPr>
        <p:spPr/>
        <p:txBody>
          <a:bodyPr/>
          <a:lstStyle/>
          <a:p>
            <a:fld id="{90BA26CF-9F37-406C-9545-5AADF5EB2EE5}" type="slidenum">
              <a:rPr lang="en-US" smtClean="0"/>
              <a:t>5</a:t>
            </a:fld>
            <a:endParaRPr lang="en-US"/>
          </a:p>
        </p:txBody>
      </p:sp>
    </p:spTree>
    <p:extLst>
      <p:ext uri="{BB962C8B-B14F-4D97-AF65-F5344CB8AC3E}">
        <p14:creationId xmlns:p14="http://schemas.microsoft.com/office/powerpoint/2010/main" val="399470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really understand the economic climate in your area.  In 2017, Travis county and city of Austin commissioned Workforce Solutions Capital Area to create a Master Community Workforce plan.  This plan identified CS/IT, skilled trades, advanced manufacturing and health careers as the top areas for job growth and where there were skills gaps.  That is lots of jobs but not enough individuals with the right skills/credentials to fill the jobs.  However, I would be remiss in a discussion of the top industries in Austin if I did not mention arts and entertainment and the hospitality industry that supports it.  These two industries were particularly hard hit by COVID but they are beginning to rebound.  </a:t>
            </a:r>
          </a:p>
        </p:txBody>
      </p:sp>
      <p:sp>
        <p:nvSpPr>
          <p:cNvPr id="4" name="Slide Number Placeholder 3"/>
          <p:cNvSpPr>
            <a:spLocks noGrp="1"/>
          </p:cNvSpPr>
          <p:nvPr>
            <p:ph type="sldNum" sz="quarter" idx="5"/>
          </p:nvPr>
        </p:nvSpPr>
        <p:spPr/>
        <p:txBody>
          <a:bodyPr/>
          <a:lstStyle/>
          <a:p>
            <a:fld id="{90BA26CF-9F37-406C-9545-5AADF5EB2EE5}" type="slidenum">
              <a:rPr lang="en-US" smtClean="0"/>
              <a:t>6</a:t>
            </a:fld>
            <a:endParaRPr lang="en-US"/>
          </a:p>
        </p:txBody>
      </p:sp>
    </p:spTree>
    <p:extLst>
      <p:ext uri="{BB962C8B-B14F-4D97-AF65-F5344CB8AC3E}">
        <p14:creationId xmlns:p14="http://schemas.microsoft.com/office/powerpoint/2010/main" val="113111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know your industries, it is time to identify key partners who can help leverage what you do.  At ACC we serve 6 counties, so we work with two workforce boards – capital area and rural capital. They have slightly different focuses but the combination is powerful for us.  This is the source of the demand occupation lists.  This is an excellent resource to tell you the jobs that are not getting filled and the skills needed for them. </a:t>
            </a:r>
          </a:p>
          <a:p>
            <a:r>
              <a:rPr lang="en-US" dirty="0"/>
              <a:t>We also work closely with industry organizations such as ARMA and </a:t>
            </a:r>
            <a:r>
              <a:rPr lang="en-US" dirty="0" err="1"/>
              <a:t>HwACT</a:t>
            </a:r>
            <a:r>
              <a:rPr lang="en-US" dirty="0"/>
              <a:t>. ARMA is especially useful for connecting us to small and medium sized businesses. </a:t>
            </a:r>
          </a:p>
          <a:p>
            <a:r>
              <a:rPr lang="en-US" dirty="0"/>
              <a:t>And last, but certainly not least, which specific employers do you already have relations with?  You can look to advisory committees and contract training partners as two good places to start.  </a:t>
            </a:r>
          </a:p>
          <a:p>
            <a:r>
              <a:rPr lang="en-US" dirty="0"/>
              <a:t>I would recommend starting with just one or two industries and building from there. For us, manufacturing has been a big focus for us over the last couple of years.  Samsung has been a partner for several years as well as National Instruments, Applied Materials, IBM and others.  In the health care arena, we have three main hospital systems and have good relations with all of them. Toyota and Honda are important partners for our automotive tech program.  The program faculty can be a big source of identifying who the big players are in each area.</a:t>
            </a:r>
          </a:p>
        </p:txBody>
      </p:sp>
      <p:sp>
        <p:nvSpPr>
          <p:cNvPr id="4" name="Slide Number Placeholder 3"/>
          <p:cNvSpPr>
            <a:spLocks noGrp="1"/>
          </p:cNvSpPr>
          <p:nvPr>
            <p:ph type="sldNum" sz="quarter" idx="5"/>
          </p:nvPr>
        </p:nvSpPr>
        <p:spPr/>
        <p:txBody>
          <a:bodyPr/>
          <a:lstStyle/>
          <a:p>
            <a:fld id="{90BA26CF-9F37-406C-9545-5AADF5EB2EE5}" type="slidenum">
              <a:rPr lang="en-US" smtClean="0"/>
              <a:t>7</a:t>
            </a:fld>
            <a:endParaRPr lang="en-US"/>
          </a:p>
        </p:txBody>
      </p:sp>
    </p:spTree>
    <p:extLst>
      <p:ext uri="{BB962C8B-B14F-4D97-AF65-F5344CB8AC3E}">
        <p14:creationId xmlns:p14="http://schemas.microsoft.com/office/powerpoint/2010/main" val="375081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how do we pay for it?</a:t>
            </a:r>
          </a:p>
          <a:p>
            <a:r>
              <a:rPr lang="en-US" dirty="0"/>
              <a:t>I want to lift up a couple of these.  COVID relief funding has helped us fill in gaps the past year and a half, but we are weaning ourselves off it now.  We make heavy use of grants in a couple of ways.  TWC skills development fund grants will help you fund training for a specific industry partner or coalition of partners.  We have used that with Samsung, Applied Materials, IBM and others. I am going to talk about a couple of other grants a little bit later on.</a:t>
            </a:r>
          </a:p>
          <a:p>
            <a:r>
              <a:rPr lang="en-US" dirty="0"/>
              <a:t>We have also repurposed college funding for specific initiatives.  Our EVC of Finance and Administration has been very supportive of our efforts and we have involved him in these discussions from the beginning.</a:t>
            </a:r>
          </a:p>
          <a:p>
            <a:r>
              <a:rPr lang="en-US" dirty="0"/>
              <a:t>And finally, I want to talk about scholarships in Continuing Ed.  Those of you in CE know there is precious little funding for tuition and fees for CE students. This summer a friend of mine came into a windfall and asked how she could best help with the workforce initiatives I am involved in, so we set up a scholarship for CE students with it.  It had never occurred to us to do that.  Since then we have added to it.  We’ll continue to add to it as we can.</a:t>
            </a:r>
          </a:p>
        </p:txBody>
      </p:sp>
      <p:sp>
        <p:nvSpPr>
          <p:cNvPr id="4" name="Slide Number Placeholder 3"/>
          <p:cNvSpPr>
            <a:spLocks noGrp="1"/>
          </p:cNvSpPr>
          <p:nvPr>
            <p:ph type="sldNum" sz="quarter" idx="5"/>
          </p:nvPr>
        </p:nvSpPr>
        <p:spPr/>
        <p:txBody>
          <a:bodyPr/>
          <a:lstStyle/>
          <a:p>
            <a:fld id="{90BA26CF-9F37-406C-9545-5AADF5EB2EE5}" type="slidenum">
              <a:rPr lang="en-US" smtClean="0"/>
              <a:t>8</a:t>
            </a:fld>
            <a:endParaRPr lang="en-US"/>
          </a:p>
        </p:txBody>
      </p:sp>
    </p:spTree>
    <p:extLst>
      <p:ext uri="{BB962C8B-B14F-4D97-AF65-F5344CB8AC3E}">
        <p14:creationId xmlns:p14="http://schemas.microsoft.com/office/powerpoint/2010/main" val="387551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A26CF-9F37-406C-9545-5AADF5EB2EE5}" type="slidenum">
              <a:rPr lang="en-US" smtClean="0"/>
              <a:t>9</a:t>
            </a:fld>
            <a:endParaRPr lang="en-US"/>
          </a:p>
        </p:txBody>
      </p:sp>
    </p:spTree>
    <p:extLst>
      <p:ext uri="{BB962C8B-B14F-4D97-AF65-F5344CB8AC3E}">
        <p14:creationId xmlns:p14="http://schemas.microsoft.com/office/powerpoint/2010/main" val="208668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604D10-E948-47A6-A101-BCB7306CCE1D}" type="datetimeFigureOut">
              <a:rPr lang="en-US" smtClean="0"/>
              <a:t>11/2/2021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A4D77D6-CD5D-4172-A142-ACCCB7173B1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99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04D10-E948-47A6-A101-BCB7306CCE1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77D6-CD5D-4172-A142-ACCCB7173B1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650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04D10-E948-47A6-A101-BCB7306CCE1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77D6-CD5D-4172-A142-ACCCB7173B1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790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B94C70-FD0A-47C8-B9BF-5B1E1F64AA35}"/>
              </a:ext>
            </a:extLst>
          </p:cNvPr>
          <p:cNvSpPr/>
          <p:nvPr userDrawn="1"/>
        </p:nvSpPr>
        <p:spPr>
          <a:xfrm>
            <a:off x="0" y="0"/>
            <a:ext cx="5268036" cy="7287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4CCF2C-00E9-074B-B010-5BF496E17F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3554" y="239201"/>
            <a:ext cx="10820796" cy="632788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305705C9-D32B-1C49-9013-0F38B4185B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27473" y="5321484"/>
            <a:ext cx="1366982" cy="919018"/>
          </a:xfrm>
          <a:prstGeom prst="rect">
            <a:avLst/>
          </a:prstGeom>
        </p:spPr>
      </p:pic>
    </p:spTree>
    <p:extLst>
      <p:ext uri="{BB962C8B-B14F-4D97-AF65-F5344CB8AC3E}">
        <p14:creationId xmlns:p14="http://schemas.microsoft.com/office/powerpoint/2010/main" val="111957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62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7C0BC3-A883-4F4C-9E8C-FB5D929950F4}"/>
              </a:ext>
            </a:extLst>
          </p:cNvPr>
          <p:cNvSpPr/>
          <p:nvPr userDrawn="1"/>
        </p:nvSpPr>
        <p:spPr>
          <a:xfrm>
            <a:off x="10044953" y="2773935"/>
            <a:ext cx="1532965" cy="3563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58514252-B3B9-4C1A-950C-A50A89C3D1B8}"/>
              </a:ext>
            </a:extLst>
          </p:cNvPr>
          <p:cNvSpPr>
            <a:spLocks noGrp="1"/>
          </p:cNvSpPr>
          <p:nvPr>
            <p:ph type="pic" sz="quarter" idx="10"/>
          </p:nvPr>
        </p:nvSpPr>
        <p:spPr>
          <a:xfrm>
            <a:off x="5701087" y="445480"/>
            <a:ext cx="2689225" cy="5554662"/>
          </a:xfrm>
          <a:solidFill>
            <a:schemeClr val="bg1">
              <a:lumMod val="95000"/>
            </a:schemeClr>
          </a:solidFill>
        </p:spPr>
        <p:txBody>
          <a:bodyPr/>
          <a:lstStyle/>
          <a:p>
            <a:endParaRPr lang="en-US"/>
          </a:p>
        </p:txBody>
      </p:sp>
      <p:sp>
        <p:nvSpPr>
          <p:cNvPr id="8" name="Picture Placeholder 6">
            <a:extLst>
              <a:ext uri="{FF2B5EF4-FFF2-40B4-BE49-F238E27FC236}">
                <a16:creationId xmlns:a16="http://schemas.microsoft.com/office/drawing/2014/main" id="{6A9CA63A-2DFA-471F-87E9-C3E0486C3BDB}"/>
              </a:ext>
            </a:extLst>
          </p:cNvPr>
          <p:cNvSpPr>
            <a:spLocks noGrp="1"/>
          </p:cNvSpPr>
          <p:nvPr>
            <p:ph type="pic" sz="quarter" idx="11"/>
          </p:nvPr>
        </p:nvSpPr>
        <p:spPr>
          <a:xfrm>
            <a:off x="8698941" y="805542"/>
            <a:ext cx="2689225" cy="5350841"/>
          </a:xfrm>
          <a:solidFill>
            <a:schemeClr val="bg1">
              <a:lumMod val="95000"/>
            </a:schemeClr>
          </a:solidFill>
        </p:spPr>
        <p:txBody>
          <a:bodyPr/>
          <a:lstStyle/>
          <a:p>
            <a:endParaRPr lang="en-US"/>
          </a:p>
        </p:txBody>
      </p:sp>
    </p:spTree>
    <p:extLst>
      <p:ext uri="{BB962C8B-B14F-4D97-AF65-F5344CB8AC3E}">
        <p14:creationId xmlns:p14="http://schemas.microsoft.com/office/powerpoint/2010/main" val="370327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7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1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04D10-E948-47A6-A101-BCB7306CCE1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77D6-CD5D-4172-A142-ACCCB7173B1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78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04D10-E948-47A6-A101-BCB7306CCE1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77D6-CD5D-4172-A142-ACCCB7173B1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514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604D10-E948-47A6-A101-BCB7306CCE1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77D6-CD5D-4172-A142-ACCCB7173B1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144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604D10-E948-47A6-A101-BCB7306CCE1D}"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D77D6-CD5D-4172-A142-ACCCB7173B1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923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604D10-E948-47A6-A101-BCB7306CCE1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D77D6-CD5D-4172-A142-ACCCB7173B1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036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04D10-E948-47A6-A101-BCB7306CCE1D}"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D77D6-CD5D-4172-A142-ACCCB7173B1C}" type="slidenum">
              <a:rPr lang="en-US" smtClean="0"/>
              <a:t>‹#›</a:t>
            </a:fld>
            <a:endParaRPr lang="en-US"/>
          </a:p>
        </p:txBody>
      </p:sp>
    </p:spTree>
    <p:extLst>
      <p:ext uri="{BB962C8B-B14F-4D97-AF65-F5344CB8AC3E}">
        <p14:creationId xmlns:p14="http://schemas.microsoft.com/office/powerpoint/2010/main" val="85155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604D10-E948-47A6-A101-BCB7306CCE1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77D6-CD5D-4172-A142-ACCCB7173B1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888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B604D10-E948-47A6-A101-BCB7306CCE1D}" type="datetimeFigureOut">
              <a:rPr lang="en-US" smtClean="0"/>
              <a:t>11/2/2021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A4D77D6-CD5D-4172-A142-ACCCB7173B1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664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3183258"/>
            <a:ext cx="12192000" cy="367474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B604D10-E948-47A6-A101-BCB7306CCE1D}" type="datetimeFigureOut">
              <a:rPr lang="en-US" smtClean="0"/>
              <a:t>11/2/2021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A4D77D6-CD5D-4172-A142-ACCCB7173B1C}" type="slidenum">
              <a:rPr lang="en-US" smtClean="0"/>
              <a:t>‹#›</a:t>
            </a:fld>
            <a:endParaRPr lang="en-US"/>
          </a:p>
        </p:txBody>
      </p:sp>
      <p:sp>
        <p:nvSpPr>
          <p:cNvPr id="11" name="TextBox 10">
            <a:extLst>
              <a:ext uri="{FF2B5EF4-FFF2-40B4-BE49-F238E27FC236}">
                <a16:creationId xmlns:a16="http://schemas.microsoft.com/office/drawing/2014/main" id="{66D4E961-1361-314F-B789-94775AC8AB02}"/>
              </a:ext>
            </a:extLst>
          </p:cNvPr>
          <p:cNvSpPr txBox="1"/>
          <p:nvPr userDrawn="1"/>
        </p:nvSpPr>
        <p:spPr>
          <a:xfrm>
            <a:off x="9643096" y="6374462"/>
            <a:ext cx="2327564" cy="369332"/>
          </a:xfrm>
          <a:prstGeom prst="rect">
            <a:avLst/>
          </a:prstGeom>
          <a:noFill/>
        </p:spPr>
        <p:txBody>
          <a:bodyPr wrap="square" rtlCol="0">
            <a:spAutoFit/>
          </a:bodyPr>
          <a:lstStyle/>
          <a:p>
            <a:pPr algn="r"/>
            <a:r>
              <a:rPr lang="en-US" baseline="0" dirty="0" err="1">
                <a:latin typeface="Arial" panose="020B0604020202020204" pitchFamily="34" charset="0"/>
              </a:rPr>
              <a:t>austincc.edu</a:t>
            </a:r>
            <a:endParaRPr lang="en-US" baseline="0" dirty="0">
              <a:latin typeface="Arial" panose="020B0604020202020204" pitchFamily="34" charset="0"/>
            </a:endParaRPr>
          </a:p>
        </p:txBody>
      </p:sp>
    </p:spTree>
    <p:extLst>
      <p:ext uri="{BB962C8B-B14F-4D97-AF65-F5344CB8AC3E}">
        <p14:creationId xmlns:p14="http://schemas.microsoft.com/office/powerpoint/2010/main" val="156978410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50" r:id="rId14"/>
    <p:sldLayoutId id="2147483649" r:id="rId15"/>
    <p:sldLayoutId id="2147483672"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mailto:Gretchen.riehl@austinc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E00246-C3E6-4735-A4E7-A1B77A3990A7}"/>
              </a:ext>
            </a:extLst>
          </p:cNvPr>
          <p:cNvSpPr/>
          <p:nvPr/>
        </p:nvSpPr>
        <p:spPr>
          <a:xfrm>
            <a:off x="2834951" y="3159459"/>
            <a:ext cx="6522099" cy="1314938"/>
          </a:xfrm>
          <a:prstGeom prst="rect">
            <a:avLst/>
          </a:prstGeom>
          <a:solidFill>
            <a:schemeClr val="bg1"/>
          </a:solidFill>
          <a:ln>
            <a:noFill/>
          </a:ln>
          <a:effectLst>
            <a:outerShdw blurRad="889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8530F5-8586-4721-9DDB-C8019DB1366F}"/>
              </a:ext>
            </a:extLst>
          </p:cNvPr>
          <p:cNvSpPr/>
          <p:nvPr/>
        </p:nvSpPr>
        <p:spPr>
          <a:xfrm>
            <a:off x="11887200" y="1382634"/>
            <a:ext cx="304800" cy="4092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76F688-806A-4A9B-A7FE-56E94FF4CE8C}"/>
              </a:ext>
            </a:extLst>
          </p:cNvPr>
          <p:cNvSpPr txBox="1"/>
          <p:nvPr/>
        </p:nvSpPr>
        <p:spPr>
          <a:xfrm>
            <a:off x="536303" y="6173428"/>
            <a:ext cx="2777347" cy="883832"/>
          </a:xfrm>
          <a:prstGeom prst="rect">
            <a:avLst/>
          </a:prstGeom>
          <a:noFill/>
        </p:spPr>
        <p:txBody>
          <a:bodyPr wrap="square" rtlCol="0">
            <a:spAutoFit/>
          </a:bodyPr>
          <a:lstStyle/>
          <a:p>
            <a:pPr>
              <a:lnSpc>
                <a:spcPct val="110000"/>
              </a:lnSpc>
            </a:pPr>
            <a:r>
              <a:rPr lang="en-US" sz="1600" dirty="0">
                <a:solidFill>
                  <a:schemeClr val="bg1"/>
                </a:solidFill>
                <a:latin typeface="Arial" panose="020B0604020202020204" pitchFamily="34" charset="0"/>
                <a:cs typeface="Arial" panose="020B0604020202020204" pitchFamily="34" charset="0"/>
              </a:rPr>
              <a:t>Dr. Gretchen Riehl Associate Vice Chancellor</a:t>
            </a:r>
          </a:p>
          <a:p>
            <a:pPr>
              <a:lnSpc>
                <a:spcPct val="110000"/>
              </a:lnSpc>
            </a:pPr>
            <a:r>
              <a:rPr lang="en-US" sz="1600" dirty="0">
                <a:solidFill>
                  <a:schemeClr val="bg1"/>
                </a:solidFill>
                <a:latin typeface="Arial" panose="020B0604020202020204" pitchFamily="34" charset="0"/>
                <a:cs typeface="Arial" panose="020B0604020202020204" pitchFamily="34" charset="0"/>
              </a:rPr>
              <a:t>Workforce Education</a:t>
            </a:r>
          </a:p>
        </p:txBody>
      </p:sp>
      <p:sp>
        <p:nvSpPr>
          <p:cNvPr id="11" name="TextBox 10">
            <a:extLst>
              <a:ext uri="{FF2B5EF4-FFF2-40B4-BE49-F238E27FC236}">
                <a16:creationId xmlns:a16="http://schemas.microsoft.com/office/drawing/2014/main" id="{CD2989CD-FDEC-4A16-B8DA-61624CCD23CF}"/>
              </a:ext>
            </a:extLst>
          </p:cNvPr>
          <p:cNvSpPr txBox="1"/>
          <p:nvPr/>
        </p:nvSpPr>
        <p:spPr>
          <a:xfrm>
            <a:off x="3053616" y="3447615"/>
            <a:ext cx="6084766" cy="1107959"/>
          </a:xfrm>
          <a:prstGeom prst="rect">
            <a:avLst/>
          </a:prstGeom>
          <a:noFill/>
        </p:spPr>
        <p:txBody>
          <a:bodyPr wrap="square" lIns="182843" tIns="91422" rIns="182843" bIns="91422" rtlCol="0">
            <a:spAutoFit/>
          </a:bodyPr>
          <a:lstStyle/>
          <a:p>
            <a:pPr algn="ctr"/>
            <a:r>
              <a:rPr lang="en-US" sz="3600" b="1" dirty="0">
                <a:solidFill>
                  <a:schemeClr val="accent4"/>
                </a:solidFill>
                <a:latin typeface="Montserrat" panose="00000500000000000000" pitchFamily="50" charset="0"/>
                <a:ea typeface="Lato Black" pitchFamily="34" charset="0"/>
                <a:cs typeface="Poppins Light" panose="00000400000000000000" pitchFamily="50" charset="0"/>
              </a:rPr>
              <a:t>On The Fast Track</a:t>
            </a:r>
          </a:p>
          <a:p>
            <a:pPr algn="ctr"/>
            <a:r>
              <a:rPr lang="en-US" sz="2400" b="1" dirty="0">
                <a:solidFill>
                  <a:schemeClr val="accent4"/>
                </a:solidFill>
                <a:latin typeface="Montserrat" panose="00000500000000000000" pitchFamily="50" charset="0"/>
                <a:ea typeface="Lato Black" pitchFamily="34" charset="0"/>
                <a:cs typeface="Poppins Light" panose="00000400000000000000" pitchFamily="50" charset="0"/>
              </a:rPr>
              <a:t>Workforce Education at ACC</a:t>
            </a:r>
            <a:endParaRPr lang="id-ID" sz="2400" b="1" dirty="0">
              <a:solidFill>
                <a:schemeClr val="accent4"/>
              </a:solidFill>
              <a:latin typeface="Montserrat" panose="00000500000000000000" pitchFamily="50" charset="0"/>
              <a:ea typeface="Lato Black" pitchFamily="34" charset="0"/>
              <a:cs typeface="Poppins Light" panose="00000400000000000000" pitchFamily="50" charset="0"/>
            </a:endParaRPr>
          </a:p>
        </p:txBody>
      </p:sp>
    </p:spTree>
    <p:extLst>
      <p:ext uri="{BB962C8B-B14F-4D97-AF65-F5344CB8AC3E}">
        <p14:creationId xmlns:p14="http://schemas.microsoft.com/office/powerpoint/2010/main" val="238880808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5A3E73-686D-4DF7-B5EE-45155E65081D}"/>
              </a:ext>
            </a:extLst>
          </p:cNvPr>
          <p:cNvSpPr/>
          <p:nvPr/>
        </p:nvSpPr>
        <p:spPr>
          <a:xfrm>
            <a:off x="-3124" y="0"/>
            <a:ext cx="1922585" cy="4712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CC78D-E91D-4FCA-8823-08D60E647986}"/>
              </a:ext>
            </a:extLst>
          </p:cNvPr>
          <p:cNvSpPr/>
          <p:nvPr/>
        </p:nvSpPr>
        <p:spPr>
          <a:xfrm>
            <a:off x="11887200" y="1382634"/>
            <a:ext cx="304800" cy="4092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117E5AB-6DEB-4509-820F-4C1A4A91E5C9}"/>
              </a:ext>
            </a:extLst>
          </p:cNvPr>
          <p:cNvSpPr txBox="1"/>
          <p:nvPr/>
        </p:nvSpPr>
        <p:spPr>
          <a:xfrm>
            <a:off x="953992" y="1238587"/>
            <a:ext cx="3943074" cy="707886"/>
          </a:xfrm>
          <a:prstGeom prst="rect">
            <a:avLst/>
          </a:prstGeom>
          <a:noFill/>
        </p:spPr>
        <p:txBody>
          <a:bodyPr wrap="square" rtlCol="0">
            <a:spAutoFit/>
          </a:bodyPr>
          <a:lstStyle/>
          <a:p>
            <a:endParaRPr lang="en-US" sz="4000" b="1"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95E50B-8575-40B2-BAC7-66ECD97A3E04}"/>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E1CEEC51-EBB0-4E12-AD4F-A11AC0E46195}"/>
              </a:ext>
            </a:extLst>
          </p:cNvPr>
          <p:cNvSpPr>
            <a:spLocks noGrp="1"/>
          </p:cNvSpPr>
          <p:nvPr>
            <p:ph type="body" idx="1"/>
          </p:nvPr>
        </p:nvSpPr>
        <p:spPr/>
        <p:txBody>
          <a:bodyPr/>
          <a:lstStyle/>
          <a:p>
            <a:endParaRPr lang="en-US" dirty="0"/>
          </a:p>
        </p:txBody>
      </p:sp>
      <p:pic>
        <p:nvPicPr>
          <p:cNvPr id="4" name="Picture Placeholder 3" descr="A picture containing person, indoor, automaton&#10;&#10;Description automatically generated">
            <a:extLst>
              <a:ext uri="{FF2B5EF4-FFF2-40B4-BE49-F238E27FC236}">
                <a16:creationId xmlns:a16="http://schemas.microsoft.com/office/drawing/2014/main" id="{D2650D89-829B-EE48-9076-B9D24F5E690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6251021" y="2019549"/>
            <a:ext cx="4703051" cy="4554337"/>
          </a:xfrm>
        </p:spPr>
      </p:pic>
      <p:sp>
        <p:nvSpPr>
          <p:cNvPr id="6" name="Text Placeholder 5">
            <a:extLst>
              <a:ext uri="{FF2B5EF4-FFF2-40B4-BE49-F238E27FC236}">
                <a16:creationId xmlns:a16="http://schemas.microsoft.com/office/drawing/2014/main" id="{BA369FD5-056C-489D-8963-1DF7198E8E2C}"/>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BE0E5445-335C-49F8-93FE-F74084D16623}"/>
              </a:ext>
            </a:extLst>
          </p:cNvPr>
          <p:cNvSpPr>
            <a:spLocks noGrp="1"/>
          </p:cNvSpPr>
          <p:nvPr>
            <p:ph sz="quarter" idx="4"/>
          </p:nvPr>
        </p:nvSpPr>
        <p:spPr>
          <a:xfrm>
            <a:off x="1424405" y="3517777"/>
            <a:ext cx="4645152" cy="2637371"/>
          </a:xfrm>
        </p:spPr>
        <p:txBody>
          <a:bodyPr/>
          <a:lstStyle/>
          <a:p>
            <a:pPr marL="0" indent="0">
              <a:buNone/>
            </a:pPr>
            <a:r>
              <a:rPr lang="en-US" dirty="0"/>
              <a:t>Contact me:</a:t>
            </a:r>
          </a:p>
          <a:p>
            <a:pPr marL="0" indent="0">
              <a:buNone/>
            </a:pPr>
            <a:r>
              <a:rPr lang="en-US" dirty="0">
                <a:hlinkClick r:id="rId4"/>
              </a:rPr>
              <a:t>Gretchen.riehl@austincc.edu</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9050172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249A48-1A26-4675-A11D-FEC05D3419F9}"/>
              </a:ext>
            </a:extLst>
          </p:cNvPr>
          <p:cNvSpPr/>
          <p:nvPr/>
        </p:nvSpPr>
        <p:spPr>
          <a:xfrm>
            <a:off x="-3124" y="0"/>
            <a:ext cx="1922585" cy="4712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732D21-DB0B-46A8-9787-A99428081915}"/>
              </a:ext>
            </a:extLst>
          </p:cNvPr>
          <p:cNvSpPr/>
          <p:nvPr/>
        </p:nvSpPr>
        <p:spPr>
          <a:xfrm>
            <a:off x="11887200" y="1382634"/>
            <a:ext cx="304800" cy="4092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5DFF88-6887-4809-AA0E-C8498FE20C11}"/>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7D547C3B-D489-49EA-ADEF-7C4C2DAFCD6B}"/>
              </a:ext>
            </a:extLst>
          </p:cNvPr>
          <p:cNvSpPr>
            <a:spLocks noGrp="1"/>
          </p:cNvSpPr>
          <p:nvPr>
            <p:ph idx="1"/>
          </p:nvPr>
        </p:nvSpPr>
        <p:spPr/>
        <p:txBody>
          <a:bodyPr/>
          <a:lstStyle/>
          <a:p>
            <a:r>
              <a:rPr lang="en-US" dirty="0"/>
              <a:t>Identify programs aligned with Demand Occupation</a:t>
            </a:r>
          </a:p>
          <a:p>
            <a:r>
              <a:rPr lang="en-US" dirty="0"/>
              <a:t>Define steps to align CE to credit programs</a:t>
            </a:r>
          </a:p>
          <a:p>
            <a:r>
              <a:rPr lang="en-US" dirty="0"/>
              <a:t>Develop strategies to align training programs to industry needs</a:t>
            </a:r>
          </a:p>
        </p:txBody>
      </p:sp>
    </p:spTree>
    <p:extLst>
      <p:ext uri="{BB962C8B-B14F-4D97-AF65-F5344CB8AC3E}">
        <p14:creationId xmlns:p14="http://schemas.microsoft.com/office/powerpoint/2010/main" val="367907143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249A48-1A26-4675-A11D-FEC05D3419F9}"/>
              </a:ext>
            </a:extLst>
          </p:cNvPr>
          <p:cNvSpPr/>
          <p:nvPr/>
        </p:nvSpPr>
        <p:spPr>
          <a:xfrm>
            <a:off x="-3124" y="0"/>
            <a:ext cx="1922585" cy="4712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732D21-DB0B-46A8-9787-A99428081915}"/>
              </a:ext>
            </a:extLst>
          </p:cNvPr>
          <p:cNvSpPr/>
          <p:nvPr/>
        </p:nvSpPr>
        <p:spPr>
          <a:xfrm>
            <a:off x="11887200" y="1382634"/>
            <a:ext cx="304800" cy="4092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5DFF88-6887-4809-AA0E-C8498FE20C11}"/>
              </a:ext>
            </a:extLst>
          </p:cNvPr>
          <p:cNvSpPr>
            <a:spLocks noGrp="1"/>
          </p:cNvSpPr>
          <p:nvPr>
            <p:ph type="title"/>
          </p:nvPr>
        </p:nvSpPr>
        <p:spPr/>
        <p:txBody>
          <a:bodyPr/>
          <a:lstStyle/>
          <a:p>
            <a:r>
              <a:rPr lang="en-US" dirty="0"/>
              <a:t>About ACC</a:t>
            </a:r>
          </a:p>
        </p:txBody>
      </p:sp>
      <p:sp>
        <p:nvSpPr>
          <p:cNvPr id="5" name="Content Placeholder 4">
            <a:extLst>
              <a:ext uri="{FF2B5EF4-FFF2-40B4-BE49-F238E27FC236}">
                <a16:creationId xmlns:a16="http://schemas.microsoft.com/office/drawing/2014/main" id="{7D547C3B-D489-49EA-ADEF-7C4C2DAFCD6B}"/>
              </a:ext>
            </a:extLst>
          </p:cNvPr>
          <p:cNvSpPr>
            <a:spLocks noGrp="1"/>
          </p:cNvSpPr>
          <p:nvPr>
            <p:ph idx="1"/>
          </p:nvPr>
        </p:nvSpPr>
        <p:spPr/>
        <p:txBody>
          <a:bodyPr/>
          <a:lstStyle/>
          <a:p>
            <a:r>
              <a:rPr lang="en-US" dirty="0"/>
              <a:t>Founded in 1973</a:t>
            </a:r>
          </a:p>
          <a:p>
            <a:r>
              <a:rPr lang="en-US" dirty="0"/>
              <a:t>11 campuses</a:t>
            </a:r>
          </a:p>
          <a:p>
            <a:r>
              <a:rPr lang="en-US" dirty="0"/>
              <a:t>Serves 6 counties in central Texas</a:t>
            </a:r>
          </a:p>
          <a:p>
            <a:r>
              <a:rPr lang="en-US" dirty="0"/>
              <a:t>Serves 70,000 students annually</a:t>
            </a:r>
          </a:p>
          <a:p>
            <a:r>
              <a:rPr lang="en-US" dirty="0"/>
              <a:t>10 areas of study and over 100 credit programs</a:t>
            </a:r>
          </a:p>
          <a:p>
            <a:r>
              <a:rPr lang="en-US" dirty="0"/>
              <a:t>Hispanic Serving Institution</a:t>
            </a:r>
          </a:p>
          <a:p>
            <a:r>
              <a:rPr lang="en-US" dirty="0"/>
              <a:t>Start here. Get there.</a:t>
            </a:r>
          </a:p>
        </p:txBody>
      </p:sp>
      <p:pic>
        <p:nvPicPr>
          <p:cNvPr id="1026" name="Picture 2" descr="Naked City - Austin Community College Expands Care to Younger Kids: ACC /  YMCA partnership now accepting 12-month-olds and up to its drop-in center -  News - The Austin Chronicle">
            <a:extLst>
              <a:ext uri="{FF2B5EF4-FFF2-40B4-BE49-F238E27FC236}">
                <a16:creationId xmlns:a16="http://schemas.microsoft.com/office/drawing/2014/main" id="{43B3A56B-6CA1-4184-87F6-3D5470D3C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302" y="2506602"/>
            <a:ext cx="4941525" cy="328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3713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s://www.austincc.edu/sites/default/files/components/images/AD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035" y="3568390"/>
            <a:ext cx="2266173" cy="11670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austincc.edu/sites/default/files/components/images/CS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0209" y="2679347"/>
            <a:ext cx="2164835" cy="1114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Workforce Education at ACC</a:t>
            </a:r>
          </a:p>
        </p:txBody>
      </p:sp>
      <p:sp>
        <p:nvSpPr>
          <p:cNvPr id="3" name="Content Placeholder 2"/>
          <p:cNvSpPr>
            <a:spLocks noGrp="1"/>
          </p:cNvSpPr>
          <p:nvPr>
            <p:ph sz="half" idx="1"/>
          </p:nvPr>
        </p:nvSpPr>
        <p:spPr/>
        <p:txBody>
          <a:bodyPr>
            <a:normAutofit fontScale="85000" lnSpcReduction="10000"/>
          </a:bodyPr>
          <a:lstStyle/>
          <a:p>
            <a:r>
              <a:rPr lang="en-US" dirty="0"/>
              <a:t>Six Credit Divisions</a:t>
            </a:r>
          </a:p>
          <a:p>
            <a:pPr lvl="1"/>
            <a:r>
              <a:rPr lang="en-US" dirty="0"/>
              <a:t>Arts and Digital Media</a:t>
            </a:r>
          </a:p>
          <a:p>
            <a:pPr lvl="1"/>
            <a:r>
              <a:rPr lang="en-US" dirty="0"/>
              <a:t>Business</a:t>
            </a:r>
          </a:p>
          <a:p>
            <a:pPr lvl="1"/>
            <a:r>
              <a:rPr lang="en-US" dirty="0"/>
              <a:t>Computer Science and Information Technology</a:t>
            </a:r>
          </a:p>
          <a:p>
            <a:pPr lvl="1"/>
            <a:r>
              <a:rPr lang="en-US" dirty="0"/>
              <a:t>Design, Manufacturing, Construction and Applied Technology</a:t>
            </a:r>
          </a:p>
          <a:p>
            <a:pPr lvl="1"/>
            <a:r>
              <a:rPr lang="en-US" dirty="0"/>
              <a:t>Health Sciences</a:t>
            </a:r>
          </a:p>
          <a:p>
            <a:pPr lvl="1"/>
            <a:r>
              <a:rPr lang="en-US" dirty="0"/>
              <a:t>Public and Social Services</a:t>
            </a:r>
          </a:p>
          <a:p>
            <a:r>
              <a:rPr lang="en-US" dirty="0"/>
              <a:t>Continuing Education</a:t>
            </a:r>
          </a:p>
          <a:p>
            <a:r>
              <a:rPr lang="en-US" dirty="0"/>
              <a:t>Customized Training</a:t>
            </a:r>
          </a:p>
          <a:p>
            <a:endParaRPr lang="en-US" dirty="0"/>
          </a:p>
        </p:txBody>
      </p:sp>
      <p:pic>
        <p:nvPicPr>
          <p:cNvPr id="1032" name="Picture 8" descr="https://www.austincc.edu/sites/default/files/components/images/DMCAT2.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496475" y="2090041"/>
            <a:ext cx="2134568" cy="14783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pen silver laptop on a de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414" y="3535156"/>
            <a:ext cx="1628621" cy="10742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20 Best of the Best, Nursing program, first pla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1596" y="4712109"/>
            <a:ext cx="2831996" cy="11661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www.austincc.edu/sites/default/files/pss-fire-protection.jp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402339" y="4845700"/>
            <a:ext cx="1738051" cy="1191418"/>
          </a:xfrm>
          <a:prstGeom prst="rect">
            <a:avLst/>
          </a:prstGeom>
          <a:noFill/>
          <a:ln>
            <a:noFill/>
          </a:ln>
        </p:spPr>
      </p:pic>
    </p:spTree>
    <p:extLst>
      <p:ext uri="{BB962C8B-B14F-4D97-AF65-F5344CB8AC3E}">
        <p14:creationId xmlns:p14="http://schemas.microsoft.com/office/powerpoint/2010/main" val="372567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249A48-1A26-4675-A11D-FEC05D3419F9}"/>
              </a:ext>
            </a:extLst>
          </p:cNvPr>
          <p:cNvSpPr/>
          <p:nvPr/>
        </p:nvSpPr>
        <p:spPr>
          <a:xfrm>
            <a:off x="-3124" y="0"/>
            <a:ext cx="1922585" cy="4712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732D21-DB0B-46A8-9787-A99428081915}"/>
              </a:ext>
            </a:extLst>
          </p:cNvPr>
          <p:cNvSpPr/>
          <p:nvPr/>
        </p:nvSpPr>
        <p:spPr>
          <a:xfrm>
            <a:off x="11887200" y="1382634"/>
            <a:ext cx="304800" cy="4092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5DFF88-6887-4809-AA0E-C8498FE20C11}"/>
              </a:ext>
            </a:extLst>
          </p:cNvPr>
          <p:cNvSpPr>
            <a:spLocks noGrp="1"/>
          </p:cNvSpPr>
          <p:nvPr>
            <p:ph type="title"/>
          </p:nvPr>
        </p:nvSpPr>
        <p:spPr/>
        <p:txBody>
          <a:bodyPr/>
          <a:lstStyle/>
          <a:p>
            <a:r>
              <a:rPr lang="en-US" dirty="0"/>
              <a:t>Getting started</a:t>
            </a:r>
          </a:p>
        </p:txBody>
      </p:sp>
      <p:sp>
        <p:nvSpPr>
          <p:cNvPr id="5" name="Content Placeholder 4">
            <a:extLst>
              <a:ext uri="{FF2B5EF4-FFF2-40B4-BE49-F238E27FC236}">
                <a16:creationId xmlns:a16="http://schemas.microsoft.com/office/drawing/2014/main" id="{7D547C3B-D489-49EA-ADEF-7C4C2DAFCD6B}"/>
              </a:ext>
            </a:extLst>
          </p:cNvPr>
          <p:cNvSpPr>
            <a:spLocks noGrp="1"/>
          </p:cNvSpPr>
          <p:nvPr>
            <p:ph idx="1"/>
          </p:nvPr>
        </p:nvSpPr>
        <p:spPr/>
        <p:txBody>
          <a:bodyPr>
            <a:normAutofit/>
          </a:bodyPr>
          <a:lstStyle/>
          <a:p>
            <a:r>
              <a:rPr lang="en-US" dirty="0"/>
              <a:t>Identify key industries in your area</a:t>
            </a:r>
          </a:p>
          <a:p>
            <a:r>
              <a:rPr lang="en-US" dirty="0"/>
              <a:t>Identify key partners</a:t>
            </a:r>
          </a:p>
          <a:p>
            <a:r>
              <a:rPr lang="en-US" dirty="0"/>
              <a:t>Identify funding sources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673600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Key industries in </a:t>
            </a:r>
            <a:r>
              <a:rPr lang="en-US" sz="3200" dirty="0" err="1"/>
              <a:t>austin</a:t>
            </a:r>
            <a:endParaRPr lang="en-US" sz="3200" dirty="0"/>
          </a:p>
        </p:txBody>
      </p:sp>
      <p:sp>
        <p:nvSpPr>
          <p:cNvPr id="10" name="Content Placeholder 9"/>
          <p:cNvSpPr>
            <a:spLocks noGrp="1"/>
          </p:cNvSpPr>
          <p:nvPr>
            <p:ph sz="half" idx="2"/>
          </p:nvPr>
        </p:nvSpPr>
        <p:spPr/>
        <p:txBody>
          <a:bodyPr/>
          <a:lstStyle/>
          <a:p>
            <a:r>
              <a:rPr lang="en-US" dirty="0"/>
              <a:t>Computer Science and Information Technology</a:t>
            </a:r>
          </a:p>
          <a:p>
            <a:r>
              <a:rPr lang="en-US" dirty="0"/>
              <a:t>Health Careers</a:t>
            </a:r>
          </a:p>
          <a:p>
            <a:r>
              <a:rPr lang="en-US" dirty="0"/>
              <a:t>Advanced Manufacturing</a:t>
            </a:r>
          </a:p>
          <a:p>
            <a:r>
              <a:rPr lang="en-US" dirty="0"/>
              <a:t>Skilled Trades</a:t>
            </a:r>
          </a:p>
          <a:p>
            <a:r>
              <a:rPr lang="en-US" dirty="0"/>
              <a:t>Arts and Entertainment</a:t>
            </a:r>
          </a:p>
          <a:p>
            <a:r>
              <a:rPr lang="en-US" dirty="0"/>
              <a:t>Hospitality</a:t>
            </a:r>
          </a:p>
          <a:p>
            <a:endParaRPr lang="en-US" dirty="0"/>
          </a:p>
        </p:txBody>
      </p:sp>
      <p:pic>
        <p:nvPicPr>
          <p:cNvPr id="2052" name="Picture 4" descr="https://www.austincc.edu/sites/default/files/hs-radiology_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79819" y="2519906"/>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8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Identify Key partners</a:t>
            </a:r>
          </a:p>
        </p:txBody>
      </p:sp>
      <p:sp>
        <p:nvSpPr>
          <p:cNvPr id="5" name="Content Placeholder 4"/>
          <p:cNvSpPr>
            <a:spLocks noGrp="1"/>
          </p:cNvSpPr>
          <p:nvPr>
            <p:ph sz="half" idx="1"/>
          </p:nvPr>
        </p:nvSpPr>
        <p:spPr/>
        <p:txBody>
          <a:bodyPr>
            <a:normAutofit/>
          </a:bodyPr>
          <a:lstStyle/>
          <a:p>
            <a:r>
              <a:rPr lang="en-US" dirty="0"/>
              <a:t>Workforce Solutions – Capital Area</a:t>
            </a:r>
          </a:p>
          <a:p>
            <a:r>
              <a:rPr lang="en-US" dirty="0"/>
              <a:t>Workforce Solutions – Rural Capital</a:t>
            </a:r>
          </a:p>
          <a:p>
            <a:r>
              <a:rPr lang="en-US" dirty="0"/>
              <a:t>Austin Regional Manufacturing Association</a:t>
            </a:r>
          </a:p>
          <a:p>
            <a:r>
              <a:rPr lang="en-US" dirty="0"/>
              <a:t>Healthcare Workforce Alliance of Central Texas</a:t>
            </a:r>
          </a:p>
          <a:p>
            <a:r>
              <a:rPr lang="en-US" dirty="0"/>
              <a:t>Employers</a:t>
            </a:r>
          </a:p>
          <a:p>
            <a:pPr marL="0" indent="0">
              <a:buNone/>
            </a:pPr>
            <a:endParaRPr lang="en-US" dirty="0"/>
          </a:p>
          <a:p>
            <a:endParaRPr lang="en-US" dirty="0"/>
          </a:p>
        </p:txBody>
      </p:sp>
      <p:pic>
        <p:nvPicPr>
          <p:cNvPr id="3076" name="Picture 4" descr="The Corridor Counci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2483" y="2010878"/>
            <a:ext cx="33147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FSC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151" y="3472011"/>
            <a:ext cx="3343275" cy="110490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Workforce Solutions Rural Capital A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stretch>
            <a:fillRect/>
          </a:stretch>
        </p:blipFill>
        <p:spPr>
          <a:xfrm>
            <a:off x="7539005" y="4666122"/>
            <a:ext cx="2428875" cy="1076325"/>
          </a:xfrm>
          <a:prstGeom prst="rect">
            <a:avLst/>
          </a:prstGeom>
        </p:spPr>
      </p:pic>
    </p:spTree>
    <p:extLst>
      <p:ext uri="{BB962C8B-B14F-4D97-AF65-F5344CB8AC3E}">
        <p14:creationId xmlns:p14="http://schemas.microsoft.com/office/powerpoint/2010/main" val="289438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249A48-1A26-4675-A11D-FEC05D3419F9}"/>
              </a:ext>
            </a:extLst>
          </p:cNvPr>
          <p:cNvSpPr/>
          <p:nvPr/>
        </p:nvSpPr>
        <p:spPr>
          <a:xfrm>
            <a:off x="-3124" y="0"/>
            <a:ext cx="1922585" cy="4712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732D21-DB0B-46A8-9787-A99428081915}"/>
              </a:ext>
            </a:extLst>
          </p:cNvPr>
          <p:cNvSpPr/>
          <p:nvPr/>
        </p:nvSpPr>
        <p:spPr>
          <a:xfrm>
            <a:off x="11887200" y="1382634"/>
            <a:ext cx="304800" cy="4092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5DFF88-6887-4809-AA0E-C8498FE20C11}"/>
              </a:ext>
            </a:extLst>
          </p:cNvPr>
          <p:cNvSpPr>
            <a:spLocks noGrp="1"/>
          </p:cNvSpPr>
          <p:nvPr>
            <p:ph type="title"/>
          </p:nvPr>
        </p:nvSpPr>
        <p:spPr/>
        <p:txBody>
          <a:bodyPr/>
          <a:lstStyle/>
          <a:p>
            <a:r>
              <a:rPr lang="en-US" dirty="0"/>
              <a:t>Identify funding sources</a:t>
            </a:r>
          </a:p>
        </p:txBody>
      </p:sp>
      <p:sp>
        <p:nvSpPr>
          <p:cNvPr id="5" name="Content Placeholder 4">
            <a:extLst>
              <a:ext uri="{FF2B5EF4-FFF2-40B4-BE49-F238E27FC236}">
                <a16:creationId xmlns:a16="http://schemas.microsoft.com/office/drawing/2014/main" id="{7D547C3B-D489-49EA-ADEF-7C4C2DAFCD6B}"/>
              </a:ext>
            </a:extLst>
          </p:cNvPr>
          <p:cNvSpPr>
            <a:spLocks noGrp="1"/>
          </p:cNvSpPr>
          <p:nvPr>
            <p:ph idx="1"/>
          </p:nvPr>
        </p:nvSpPr>
        <p:spPr/>
        <p:txBody>
          <a:bodyPr/>
          <a:lstStyle/>
          <a:p>
            <a:r>
              <a:rPr lang="en-US" dirty="0"/>
              <a:t>Federal COVID funding</a:t>
            </a:r>
          </a:p>
          <a:p>
            <a:r>
              <a:rPr lang="en-US" dirty="0"/>
              <a:t>Grants</a:t>
            </a:r>
          </a:p>
          <a:p>
            <a:r>
              <a:rPr lang="en-US" dirty="0"/>
              <a:t>College funding</a:t>
            </a:r>
          </a:p>
          <a:p>
            <a:r>
              <a:rPr lang="en-US" dirty="0"/>
              <a:t>Industry partners</a:t>
            </a:r>
          </a:p>
          <a:p>
            <a:r>
              <a:rPr lang="en-US" dirty="0"/>
              <a:t>Scholarships</a:t>
            </a:r>
          </a:p>
          <a:p>
            <a:endParaRPr lang="en-US" dirty="0"/>
          </a:p>
        </p:txBody>
      </p:sp>
      <p:pic>
        <p:nvPicPr>
          <p:cNvPr id="3" name="Picture 2">
            <a:extLst>
              <a:ext uri="{FF2B5EF4-FFF2-40B4-BE49-F238E27FC236}">
                <a16:creationId xmlns:a16="http://schemas.microsoft.com/office/drawing/2014/main" id="{CE3C2FC4-18BF-4968-AF0C-9318590F6871}"/>
              </a:ext>
            </a:extLst>
          </p:cNvPr>
          <p:cNvPicPr>
            <a:picLocks noChangeAspect="1"/>
          </p:cNvPicPr>
          <p:nvPr/>
        </p:nvPicPr>
        <p:blipFill>
          <a:blip r:embed="rId3"/>
          <a:stretch>
            <a:fillRect/>
          </a:stretch>
        </p:blipFill>
        <p:spPr>
          <a:xfrm>
            <a:off x="5980144" y="2339554"/>
            <a:ext cx="4096917" cy="3832030"/>
          </a:xfrm>
          <a:prstGeom prst="rect">
            <a:avLst/>
          </a:prstGeom>
        </p:spPr>
      </p:pic>
    </p:spTree>
    <p:extLst>
      <p:ext uri="{BB962C8B-B14F-4D97-AF65-F5344CB8AC3E}">
        <p14:creationId xmlns:p14="http://schemas.microsoft.com/office/powerpoint/2010/main" val="48751856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Initiatives</a:t>
            </a:r>
          </a:p>
        </p:txBody>
      </p:sp>
      <p:sp>
        <p:nvSpPr>
          <p:cNvPr id="13" name="Content Placeholder 12"/>
          <p:cNvSpPr>
            <a:spLocks noGrp="1"/>
          </p:cNvSpPr>
          <p:nvPr>
            <p:ph sz="half" idx="1"/>
          </p:nvPr>
        </p:nvSpPr>
        <p:spPr>
          <a:xfrm>
            <a:off x="6532287" y="2181384"/>
            <a:ext cx="4645152" cy="3448595"/>
          </a:xfrm>
        </p:spPr>
        <p:txBody>
          <a:bodyPr/>
          <a:lstStyle/>
          <a:p>
            <a:r>
              <a:rPr lang="en-US" dirty="0"/>
              <a:t>Fast Track</a:t>
            </a:r>
          </a:p>
          <a:p>
            <a:r>
              <a:rPr lang="en-US" dirty="0"/>
              <a:t>CCGEF</a:t>
            </a:r>
          </a:p>
          <a:p>
            <a:r>
              <a:rPr lang="en-US" dirty="0"/>
              <a:t>TRUE</a:t>
            </a:r>
          </a:p>
          <a:p>
            <a:r>
              <a:rPr lang="en-US" dirty="0"/>
              <a:t>Career Scholars</a:t>
            </a:r>
          </a:p>
          <a:p>
            <a:r>
              <a:rPr lang="en-US" dirty="0"/>
              <a:t>Earn and Learn Task Force</a:t>
            </a:r>
          </a:p>
          <a:p>
            <a:r>
              <a:rPr lang="en-US" dirty="0"/>
              <a:t>Seamless pathways from CE to Credit</a:t>
            </a:r>
          </a:p>
          <a:p>
            <a:endParaRPr lang="en-US" dirty="0"/>
          </a:p>
        </p:txBody>
      </p:sp>
      <p:pic>
        <p:nvPicPr>
          <p:cNvPr id="4098" name="Picture 2" descr="https://eddesignlab.org/wp-content/uploads/2020/06/AdobeStock_322356542-1200x600.jp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2011827" y="2181384"/>
            <a:ext cx="3657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011827" y="4010184"/>
            <a:ext cx="3657600" cy="732620"/>
          </a:xfrm>
          <a:prstGeom prst="rect">
            <a:avLst/>
          </a:prstGeom>
        </p:spPr>
      </p:pic>
    </p:spTree>
    <p:extLst>
      <p:ext uri="{BB962C8B-B14F-4D97-AF65-F5344CB8AC3E}">
        <p14:creationId xmlns:p14="http://schemas.microsoft.com/office/powerpoint/2010/main" val="850094880"/>
      </p:ext>
    </p:extLst>
  </p:cSld>
  <p:clrMapOvr>
    <a:masterClrMapping/>
  </p:clrMapOvr>
</p:sld>
</file>

<file path=ppt/theme/theme1.xml><?xml version="1.0" encoding="utf-8"?>
<a:theme xmlns:a="http://schemas.openxmlformats.org/drawingml/2006/main" name="Gallery">
  <a:themeElements>
    <a:clrScheme name="Custom 4">
      <a:dk1>
        <a:srgbClr val="000000"/>
      </a:dk1>
      <a:lt1>
        <a:srgbClr val="FFFFFF"/>
      </a:lt1>
      <a:dk2>
        <a:srgbClr val="454545"/>
      </a:dk2>
      <a:lt2>
        <a:srgbClr val="DFDBD5"/>
      </a:lt2>
      <a:accent1>
        <a:srgbClr val="B71E42"/>
      </a:accent1>
      <a:accent2>
        <a:srgbClr val="DE478E"/>
      </a:accent2>
      <a:accent3>
        <a:srgbClr val="BC72F0"/>
      </a:accent3>
      <a:accent4>
        <a:srgbClr val="4D1979"/>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{0086E87C-4944-CA4D-B094-1E5EE5AF0CFE}tf10001119</Template>
  <TotalTime>1243</TotalTime>
  <Words>1149</Words>
  <Application>Microsoft Office PowerPoint</Application>
  <PresentationFormat>Widescreen</PresentationFormat>
  <Paragraphs>87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MT</vt:lpstr>
      <vt:lpstr>Lato Black</vt:lpstr>
      <vt:lpstr>Montserrat</vt:lpstr>
      <vt:lpstr>Poppins Light</vt:lpstr>
      <vt:lpstr>Gallery</vt:lpstr>
      <vt:lpstr>PowerPoint Presentation</vt:lpstr>
      <vt:lpstr>Objectives</vt:lpstr>
      <vt:lpstr>About ACC</vt:lpstr>
      <vt:lpstr>Workforce Education at ACC</vt:lpstr>
      <vt:lpstr>Getting started</vt:lpstr>
      <vt:lpstr>Key industries in austin</vt:lpstr>
      <vt:lpstr>Identify Key partners</vt:lpstr>
      <vt:lpstr>Identify funding sources</vt:lpstr>
      <vt:lpstr>Current Initiatives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AQR</dc:creator>
  <cp:lastModifiedBy>Gretchen Riehl</cp:lastModifiedBy>
  <cp:revision>77</cp:revision>
  <cp:lastPrinted>2021-11-01T19:31:17Z</cp:lastPrinted>
  <dcterms:created xsi:type="dcterms:W3CDTF">2019-12-12T06:15:01Z</dcterms:created>
  <dcterms:modified xsi:type="dcterms:W3CDTF">2021-11-02T13:41:40Z</dcterms:modified>
</cp:coreProperties>
</file>